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5" r:id="rId1"/>
  </p:sldMasterIdLst>
  <p:notesMasterIdLst>
    <p:notesMasterId r:id="rId32"/>
  </p:notesMasterIdLst>
  <p:sldIdLst>
    <p:sldId id="311" r:id="rId2"/>
    <p:sldId id="258" r:id="rId3"/>
    <p:sldId id="259" r:id="rId4"/>
    <p:sldId id="261" r:id="rId5"/>
    <p:sldId id="309" r:id="rId6"/>
    <p:sldId id="262" r:id="rId7"/>
    <p:sldId id="263" r:id="rId8"/>
    <p:sldId id="264" r:id="rId9"/>
    <p:sldId id="266" r:id="rId10"/>
    <p:sldId id="299" r:id="rId11"/>
    <p:sldId id="269" r:id="rId12"/>
    <p:sldId id="274" r:id="rId13"/>
    <p:sldId id="272" r:id="rId14"/>
    <p:sldId id="300" r:id="rId15"/>
    <p:sldId id="278" r:id="rId16"/>
    <p:sldId id="279" r:id="rId17"/>
    <p:sldId id="283" r:id="rId18"/>
    <p:sldId id="298" r:id="rId19"/>
    <p:sldId id="287" r:id="rId20"/>
    <p:sldId id="288" r:id="rId21"/>
    <p:sldId id="305" r:id="rId22"/>
    <p:sldId id="304" r:id="rId23"/>
    <p:sldId id="306" r:id="rId24"/>
    <p:sldId id="313" r:id="rId25"/>
    <p:sldId id="314" r:id="rId26"/>
    <p:sldId id="315" r:id="rId27"/>
    <p:sldId id="316" r:id="rId28"/>
    <p:sldId id="317" r:id="rId29"/>
    <p:sldId id="318" r:id="rId30"/>
    <p:sldId id="319" r:id="rId3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9900FF"/>
    <a:srgbClr val="0000FF"/>
    <a:srgbClr val="3333FF"/>
    <a:srgbClr val="FF00FF"/>
    <a:srgbClr val="FF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06" autoAdjust="0"/>
    <p:restoredTop sz="86420" autoAdjust="0"/>
  </p:normalViewPr>
  <p:slideViewPr>
    <p:cSldViewPr>
      <p:cViewPr varScale="1">
        <p:scale>
          <a:sx n="78" d="100"/>
          <a:sy n="78" d="100"/>
        </p:scale>
        <p:origin x="103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34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34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C7190F79-5774-4859-8F59-61B2825FBAD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75335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8926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7832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0189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57950" y="304800"/>
            <a:ext cx="1924050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1975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5090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 i="0" baseline="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628" y="1052802"/>
            <a:ext cx="8928744" cy="5084430"/>
          </a:xfrm>
        </p:spPr>
        <p:txBody>
          <a:bodyPr/>
          <a:lstStyle>
            <a:lvl1pPr marL="0" indent="612000">
              <a:buNone/>
              <a:defRPr sz="2400" b="1" i="0" baseline="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203886" y="6376895"/>
            <a:ext cx="2895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1086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>
                <a:ea typeface="宋体" pitchFamily="2" charset="-122"/>
              </a:rPr>
              <a:t>1</a:t>
            </a:r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0752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5029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62000" y="1295400"/>
            <a:ext cx="3733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733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0593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7724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0279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8120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492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260350"/>
          </a:xfrm>
          <a:prstGeom prst="rect">
            <a:avLst/>
          </a:prstGeom>
          <a:gradFill rotWithShape="1">
            <a:gsLst>
              <a:gs pos="0">
                <a:srgbClr val="33CCFF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6000">
              <a:solidFill>
                <a:srgbClr val="000000"/>
              </a:solidFill>
            </a:endParaRPr>
          </a:p>
        </p:txBody>
      </p:sp>
      <p:sp>
        <p:nvSpPr>
          <p:cNvPr id="8195" name="Rectangle 3"/>
          <p:cNvSpPr>
            <a:spLocks noChangeArrowheads="1"/>
          </p:cNvSpPr>
          <p:nvPr userDrawn="1"/>
        </p:nvSpPr>
        <p:spPr bwMode="auto">
          <a:xfrm>
            <a:off x="0" y="6524625"/>
            <a:ext cx="9144000" cy="333375"/>
          </a:xfrm>
          <a:prstGeom prst="rect">
            <a:avLst/>
          </a:prstGeom>
          <a:solidFill>
            <a:srgbClr val="122D6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1400">
              <a:solidFill>
                <a:srgbClr val="FFFFFF"/>
              </a:solidFill>
              <a:latin typeface="Arial Black" pitchFamily="34" charset="0"/>
            </a:endParaRP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03575" y="6200775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400" b="1">
                <a:solidFill>
                  <a:srgbClr val="114FFB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6739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Slide Title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295400"/>
            <a:ext cx="7620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Body Text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8199" name="Line 7"/>
          <p:cNvSpPr>
            <a:spLocks noChangeShapeType="1"/>
          </p:cNvSpPr>
          <p:nvPr userDrawn="1"/>
        </p:nvSpPr>
        <p:spPr bwMode="auto">
          <a:xfrm>
            <a:off x="693738" y="1066800"/>
            <a:ext cx="76517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6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723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110000"/>
              </a:lnSpc>
            </a:pPr>
            <a:r>
              <a:rPr lang="zh-CN" altLang="en-US" sz="3600" b="1" smtClean="0">
                <a:solidFill>
                  <a:srgbClr val="990000"/>
                </a:solidFill>
                <a:latin typeface="宋体" pitchFamily="2" charset="-122"/>
              </a:rPr>
              <a:t>  第5章 单片机的中断系统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eaLnBrk="1" hangingPunct="1">
              <a:spcBef>
                <a:spcPct val="0"/>
              </a:spcBef>
              <a:defRPr/>
            </a:pPr>
            <a:r>
              <a:rPr kumimoji="1" lang="zh-CN" altLang="en-US" sz="2800" kern="1200" dirty="0" smtClean="0">
                <a:solidFill>
                  <a:srgbClr val="C00000"/>
                </a:solidFill>
                <a:latin typeface="宋体"/>
              </a:rPr>
              <a:t>    5</a:t>
            </a:r>
            <a:r>
              <a:rPr kumimoji="1" lang="zh-CN" altLang="en-US" sz="2800" kern="1200" dirty="0">
                <a:solidFill>
                  <a:srgbClr val="C00000"/>
                </a:solidFill>
                <a:latin typeface="宋体"/>
              </a:rPr>
              <a:t>.1  中断的概念</a:t>
            </a:r>
          </a:p>
          <a:p>
            <a:pPr lvl="0" indent="0" eaLnBrk="1" hangingPunct="1">
              <a:spcBef>
                <a:spcPct val="0"/>
              </a:spcBef>
              <a:defRPr/>
            </a:pPr>
            <a:r>
              <a:rPr kumimoji="1" lang="en-US" altLang="zh-CN" sz="2800" kern="1200" dirty="0">
                <a:solidFill>
                  <a:srgbClr val="000000"/>
                </a:solidFill>
                <a:latin typeface="宋体"/>
              </a:rPr>
              <a:t>    </a:t>
            </a:r>
            <a:r>
              <a:rPr kumimoji="1" lang="en-US" altLang="zh-CN" kern="1200" dirty="0">
                <a:solidFill>
                  <a:srgbClr val="000000"/>
                </a:solidFill>
                <a:latin typeface="宋体"/>
              </a:rPr>
              <a:t>CPU</a:t>
            </a:r>
            <a:r>
              <a:rPr kumimoji="1" lang="zh-CN" altLang="en-US" kern="1200" dirty="0">
                <a:solidFill>
                  <a:srgbClr val="000000"/>
                </a:solidFill>
                <a:latin typeface="宋体"/>
              </a:rPr>
              <a:t>正在执行程序时，单片机外部或内部发生的某一</a:t>
            </a:r>
            <a:r>
              <a:rPr kumimoji="1" lang="zh-CN" altLang="en-US" kern="1200" dirty="0">
                <a:solidFill>
                  <a:srgbClr val="0000FF"/>
                </a:solidFill>
                <a:latin typeface="宋体"/>
              </a:rPr>
              <a:t>事件，请求</a:t>
            </a:r>
            <a:r>
              <a:rPr kumimoji="1" lang="en-US" altLang="zh-CN" kern="1200" dirty="0">
                <a:solidFill>
                  <a:srgbClr val="0000FF"/>
                </a:solidFill>
                <a:latin typeface="宋体"/>
              </a:rPr>
              <a:t>CPU</a:t>
            </a:r>
            <a:r>
              <a:rPr kumimoji="1" lang="zh-CN" altLang="en-US" kern="1200" dirty="0">
                <a:solidFill>
                  <a:srgbClr val="000000"/>
                </a:solidFill>
                <a:latin typeface="宋体"/>
              </a:rPr>
              <a:t>迅速去处理。</a:t>
            </a:r>
            <a:r>
              <a:rPr kumimoji="1" lang="en-US" altLang="zh-CN" kern="1200" dirty="0">
                <a:solidFill>
                  <a:srgbClr val="000000"/>
                </a:solidFill>
                <a:latin typeface="宋体"/>
              </a:rPr>
              <a:t>CPU</a:t>
            </a:r>
            <a:r>
              <a:rPr kumimoji="1" lang="zh-CN" altLang="en-US" kern="1200" dirty="0">
                <a:solidFill>
                  <a:srgbClr val="000000"/>
                </a:solidFill>
                <a:latin typeface="宋体"/>
              </a:rPr>
              <a:t>暂时中止当前的工作，转到中断服务处理程序</a:t>
            </a:r>
            <a:r>
              <a:rPr kumimoji="1" lang="zh-CN" altLang="en-US" kern="1200" dirty="0">
                <a:solidFill>
                  <a:srgbClr val="3333FF"/>
                </a:solidFill>
                <a:latin typeface="宋体"/>
              </a:rPr>
              <a:t>处理</a:t>
            </a:r>
            <a:r>
              <a:rPr kumimoji="1" lang="zh-CN" altLang="en-US" kern="1200" dirty="0">
                <a:solidFill>
                  <a:srgbClr val="000000"/>
                </a:solidFill>
                <a:latin typeface="宋体"/>
              </a:rPr>
              <a:t>所发生的事件。处理完该事件后，再回到原来被中止的地方，继续原来的工作，这称为</a:t>
            </a:r>
            <a:r>
              <a:rPr kumimoji="1" lang="zh-CN" altLang="en-US" kern="1200" dirty="0">
                <a:solidFill>
                  <a:srgbClr val="0000FF"/>
                </a:solidFill>
                <a:latin typeface="宋体"/>
              </a:rPr>
              <a:t>中断</a:t>
            </a:r>
            <a:r>
              <a:rPr kumimoji="1" lang="zh-CN" altLang="en-US" kern="1200" dirty="0">
                <a:solidFill>
                  <a:srgbClr val="000000"/>
                </a:solidFill>
                <a:latin typeface="宋体"/>
              </a:rPr>
              <a:t>。</a:t>
            </a:r>
            <a:endParaRPr kumimoji="1" lang="en-US" altLang="zh-CN" kern="1200" dirty="0">
              <a:solidFill>
                <a:srgbClr val="000000"/>
              </a:solidFill>
              <a:latin typeface="宋体"/>
            </a:endParaRPr>
          </a:p>
          <a:p>
            <a:pPr lvl="0" indent="0" eaLnBrk="1" hangingPunct="1">
              <a:spcBef>
                <a:spcPct val="0"/>
              </a:spcBef>
              <a:defRPr/>
            </a:pPr>
            <a:r>
              <a:rPr kumimoji="1" lang="zh-CN" altLang="en-US" kern="1200" dirty="0">
                <a:solidFill>
                  <a:srgbClr val="000000"/>
                </a:solidFill>
                <a:latin typeface="宋体"/>
                <a:ea typeface="宋体" pitchFamily="2" charset="-122"/>
              </a:rPr>
              <a:t>    能够实现中断处理功能的部件称为</a:t>
            </a:r>
            <a:r>
              <a:rPr kumimoji="1" lang="zh-CN" altLang="en-US" kern="1200" dirty="0">
                <a:solidFill>
                  <a:schemeClr val="accent2"/>
                </a:solidFill>
                <a:latin typeface="宋体"/>
                <a:ea typeface="宋体" pitchFamily="2" charset="-122"/>
              </a:rPr>
              <a:t>中断系统；</a:t>
            </a:r>
            <a:r>
              <a:rPr kumimoji="1" lang="zh-CN" altLang="en-US" kern="1200" dirty="0">
                <a:solidFill>
                  <a:srgbClr val="000000"/>
                </a:solidFill>
                <a:latin typeface="宋体"/>
                <a:ea typeface="宋体" pitchFamily="2" charset="-122"/>
              </a:rPr>
              <a:t>产生中断的请求源称为</a:t>
            </a:r>
            <a:r>
              <a:rPr kumimoji="1" lang="zh-CN" altLang="en-US" kern="1200" dirty="0">
                <a:solidFill>
                  <a:schemeClr val="accent2"/>
                </a:solidFill>
                <a:latin typeface="宋体"/>
                <a:ea typeface="宋体" pitchFamily="2" charset="-122"/>
              </a:rPr>
              <a:t>中断请求源</a:t>
            </a:r>
            <a:r>
              <a:rPr kumimoji="1" lang="zh-CN" altLang="en-US" kern="1200" dirty="0">
                <a:solidFill>
                  <a:srgbClr val="000000"/>
                </a:solidFill>
                <a:latin typeface="宋体"/>
                <a:ea typeface="宋体" pitchFamily="2" charset="-122"/>
              </a:rPr>
              <a:t>。</a:t>
            </a:r>
            <a:endParaRPr kumimoji="1" lang="en-US" altLang="zh-CN" kern="1200" dirty="0">
              <a:solidFill>
                <a:srgbClr val="000000"/>
              </a:solidFill>
              <a:latin typeface="宋体"/>
              <a:ea typeface="宋体" pitchFamily="2" charset="-122"/>
            </a:endParaRPr>
          </a:p>
          <a:p>
            <a:pPr lvl="0" indent="0" eaLnBrk="1" hangingPunct="1">
              <a:spcBef>
                <a:spcPct val="0"/>
              </a:spcBef>
              <a:defRPr/>
            </a:pPr>
            <a:r>
              <a:rPr kumimoji="1" lang="en-US" altLang="zh-CN" kern="1200" dirty="0">
                <a:solidFill>
                  <a:srgbClr val="000000"/>
                </a:solidFill>
                <a:latin typeface="宋体"/>
                <a:ea typeface="宋体" pitchFamily="2" charset="-122"/>
              </a:rPr>
              <a:t>    CPU</a:t>
            </a:r>
            <a:r>
              <a:rPr kumimoji="1" lang="zh-CN" altLang="en-US" kern="1200" dirty="0">
                <a:solidFill>
                  <a:srgbClr val="000000"/>
                </a:solidFill>
                <a:latin typeface="宋体"/>
                <a:ea typeface="宋体" pitchFamily="2" charset="-122"/>
              </a:rPr>
              <a:t>对事件的整个处理过程，称为</a:t>
            </a:r>
            <a:r>
              <a:rPr kumimoji="1" lang="zh-CN" altLang="en-US" kern="1200" dirty="0">
                <a:solidFill>
                  <a:schemeClr val="accent2"/>
                </a:solidFill>
                <a:latin typeface="宋体"/>
                <a:ea typeface="宋体" pitchFamily="2" charset="-122"/>
              </a:rPr>
              <a:t>中断处理过程。</a:t>
            </a:r>
            <a:endParaRPr kumimoji="1" lang="en-US" altLang="zh-CN" kern="1200" dirty="0">
              <a:solidFill>
                <a:schemeClr val="accent2"/>
              </a:solidFill>
              <a:latin typeface="宋体"/>
              <a:ea typeface="宋体" pitchFamily="2" charset="-122"/>
            </a:endParaRPr>
          </a:p>
          <a:p>
            <a:pPr lvl="0" indent="0" eaLnBrk="1" hangingPunct="1">
              <a:spcBef>
                <a:spcPct val="0"/>
              </a:spcBef>
              <a:defRPr/>
            </a:pPr>
            <a:r>
              <a:rPr kumimoji="1" lang="zh-CN" altLang="en-US" kern="1200" dirty="0">
                <a:solidFill>
                  <a:schemeClr val="accent2"/>
                </a:solidFill>
                <a:latin typeface="宋体"/>
                <a:ea typeface="宋体" pitchFamily="2" charset="-122"/>
              </a:rPr>
              <a:t>中断处理过程包括：</a:t>
            </a:r>
            <a:r>
              <a:rPr kumimoji="1" lang="zh-CN" altLang="en-US" kern="1200" dirty="0">
                <a:solidFill>
                  <a:srgbClr val="000000"/>
                </a:solidFill>
                <a:latin typeface="宋体"/>
                <a:ea typeface="宋体" pitchFamily="2" charset="-122"/>
              </a:rPr>
              <a:t>中断请求、中断响应、中断程序处理和中断返回四个部分。如图5-1所示。</a:t>
            </a:r>
            <a:endParaRPr kumimoji="1" lang="zh-CN" altLang="en-US" kern="1200" dirty="0">
              <a:solidFill>
                <a:srgbClr val="000000"/>
              </a:solidFill>
              <a:latin typeface="宋体"/>
            </a:endParaRPr>
          </a:p>
          <a:p>
            <a:endParaRPr lang="zh-CN" altLang="en-US" dirty="0"/>
          </a:p>
        </p:txBody>
      </p:sp>
      <p:sp>
        <p:nvSpPr>
          <p:cNvPr id="3074" name="Rectangle 11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994157E-756F-4A1F-ACC7-9930DE97BF3A}" type="slidenum">
              <a:rPr lang="zh-CN" altLang="en-US" sz="10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zh-CN" sz="1000">
              <a:solidFill>
                <a:srgbClr val="000000"/>
              </a:solidFill>
            </a:endParaRP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214313" y="857250"/>
            <a:ext cx="8785225" cy="52322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kumimoji="1" lang="zh-CN" altLang="en-US" sz="2800" b="1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endParaRPr kumimoji="1" lang="zh-CN" altLang="en-US" sz="2800" b="1" dirty="0" smtClean="0">
              <a:solidFill>
                <a:srgbClr val="000000"/>
              </a:solidFill>
              <a:latin typeface="宋体"/>
              <a:ea typeface="宋体"/>
            </a:endParaRPr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609600" y="3886200"/>
            <a:ext cx="8001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800" b="1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  </a:t>
            </a:r>
            <a:endParaRPr kumimoji="1" lang="zh-CN" altLang="en-US" sz="2800" b="1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0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725" y="96838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F5322B95-4D04-489C-8B35-09686F027DB8}" type="slidenum">
              <a:rPr lang="en-US" altLang="zh-CN" smtClean="0"/>
              <a:t>1</a:t>
            </a:fld>
            <a:endParaRPr lang="en-US" altLang="zh-CN" dirty="0"/>
          </a:p>
        </p:txBody>
      </p:sp>
      <p:pic>
        <p:nvPicPr>
          <p:cNvPr id="12" name="图片 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6" y="4941168"/>
            <a:ext cx="6134100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201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utoUpdateAnimBg="0"/>
      <p:bldP spid="5128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07628" y="188640"/>
            <a:ext cx="8928744" cy="5948592"/>
          </a:xfrm>
        </p:spPr>
        <p:txBody>
          <a:bodyPr/>
          <a:lstStyle/>
          <a:p>
            <a:pPr eaLnBrk="1" fontAlgn="b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（1）</a:t>
            </a:r>
            <a:r>
              <a:rPr lang="en-US" altLang="zh-CN" sz="2400" b="1" dirty="0">
                <a:solidFill>
                  <a:srgbClr val="0000FF"/>
                </a:solidFill>
                <a:latin typeface="+mn-ea"/>
              </a:rPr>
              <a:t>EA</a:t>
            </a: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：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中断允许总控制位</a:t>
            </a:r>
          </a:p>
          <a:p>
            <a:pPr eaLnBrk="1" fontAlgn="b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	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      </a:t>
            </a:r>
            <a:r>
              <a:rPr lang="en-US" altLang="zh-CN" sz="2400" b="1" dirty="0" smtClean="0">
                <a:solidFill>
                  <a:srgbClr val="FF0066"/>
                </a:solidFill>
                <a:latin typeface="+mn-ea"/>
              </a:rPr>
              <a:t>0：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CPU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屏蔽所有的中断请求(</a:t>
            </a: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CPU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关中断)；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		</a:t>
            </a:r>
            <a:r>
              <a:rPr lang="en-US" altLang="zh-CN" sz="2400" b="1" dirty="0">
                <a:solidFill>
                  <a:srgbClr val="FF0066"/>
                </a:solidFill>
                <a:latin typeface="+mn-ea"/>
              </a:rPr>
              <a:t>1：</a:t>
            </a: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CPU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开放所有中断(</a:t>
            </a: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CPU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开中断)。</a:t>
            </a: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    （2）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ES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：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串行口中断允许位</a:t>
            </a: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		</a:t>
            </a:r>
            <a:r>
              <a:rPr lang="en-US" altLang="zh-CN" sz="2400" b="1" dirty="0" smtClean="0">
                <a:solidFill>
                  <a:srgbClr val="FF0066"/>
                </a:solidFill>
                <a:latin typeface="+mn-ea"/>
              </a:rPr>
              <a:t>0：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禁止串行口中断；   </a:t>
            </a:r>
            <a:r>
              <a:rPr lang="en-US" altLang="zh-CN" sz="2400" b="1" dirty="0" smtClean="0">
                <a:solidFill>
                  <a:srgbClr val="FF0066"/>
                </a:solidFill>
                <a:latin typeface="+mn-ea"/>
              </a:rPr>
              <a:t>1：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允许串行口中断。</a:t>
            </a: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    （3）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ET1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：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定时器/计数器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T1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的溢出中断允许位</a:t>
            </a: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		</a:t>
            </a:r>
            <a:r>
              <a:rPr lang="en-US" altLang="zh-CN" sz="2400" b="1" dirty="0" smtClean="0">
                <a:solidFill>
                  <a:srgbClr val="FF0066"/>
                </a:solidFill>
                <a:latin typeface="+mn-ea"/>
              </a:rPr>
              <a:t>0：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禁止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T1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溢出中断；   </a:t>
            </a:r>
            <a:r>
              <a:rPr lang="en-US" altLang="zh-CN" sz="2400" b="1" dirty="0" smtClean="0">
                <a:solidFill>
                  <a:srgbClr val="FF0066"/>
                </a:solidFill>
                <a:latin typeface="+mn-ea"/>
              </a:rPr>
              <a:t>1：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允许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T1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溢出中断。</a:t>
            </a: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    （4）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EX1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：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外部中断1中断允许位</a:t>
            </a: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		</a:t>
            </a:r>
            <a:r>
              <a:rPr lang="en-US" altLang="zh-CN" sz="2400" b="1" dirty="0" smtClean="0">
                <a:solidFill>
                  <a:srgbClr val="FF0066"/>
                </a:solidFill>
                <a:latin typeface="+mn-ea"/>
              </a:rPr>
              <a:t>0：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禁止外部中断1中断；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	</a:t>
            </a:r>
            <a:r>
              <a:rPr lang="en-US" altLang="zh-CN" sz="2400" b="1" dirty="0" smtClean="0">
                <a:solidFill>
                  <a:srgbClr val="FF0066"/>
                </a:solidFill>
                <a:latin typeface="+mn-ea"/>
              </a:rPr>
              <a:t>1：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允许外部中断1中断。</a:t>
            </a:r>
            <a:endParaRPr lang="en-US" altLang="zh-CN" sz="2400" b="1" dirty="0" smtClean="0">
              <a:solidFill>
                <a:schemeClr val="tx2"/>
              </a:solidFill>
              <a:latin typeface="+mn-ea"/>
            </a:endParaRP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    （5）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ET0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：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定时器/计数器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T0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的溢出中断允许位</a:t>
            </a: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		</a:t>
            </a:r>
            <a:r>
              <a:rPr lang="en-US" altLang="zh-CN" sz="2400" b="1" dirty="0" smtClean="0">
                <a:solidFill>
                  <a:srgbClr val="FF0066"/>
                </a:solidFill>
                <a:latin typeface="+mn-ea"/>
              </a:rPr>
              <a:t>0：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禁止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T0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溢出中断；    </a:t>
            </a:r>
            <a:r>
              <a:rPr lang="en-US" altLang="zh-CN" sz="2400" b="1" dirty="0" smtClean="0">
                <a:solidFill>
                  <a:srgbClr val="FF0066"/>
                </a:solidFill>
                <a:latin typeface="+mn-ea"/>
              </a:rPr>
              <a:t>1：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允许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T0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溢出中断。</a:t>
            </a: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    （6）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EX0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：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外部中断0中断允许位。</a:t>
            </a: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		</a:t>
            </a:r>
            <a:r>
              <a:rPr lang="en-US" altLang="zh-CN" sz="2400" b="1" dirty="0" smtClean="0">
                <a:solidFill>
                  <a:srgbClr val="FF0066"/>
                </a:solidFill>
                <a:latin typeface="+mn-ea"/>
              </a:rPr>
              <a:t>0：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禁止外部中断0中断； </a:t>
            </a:r>
            <a:r>
              <a:rPr lang="en-US" altLang="zh-CN" sz="2400" b="1" dirty="0" smtClean="0">
                <a:solidFill>
                  <a:srgbClr val="FF0066"/>
                </a:solidFill>
                <a:latin typeface="+mn-ea"/>
              </a:rPr>
              <a:t>	1：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允许外部中断0中断。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FF0066"/>
                </a:solidFill>
                <a:latin typeface="+mn-ea"/>
              </a:rPr>
              <a:t>    </a:t>
            </a:r>
            <a:r>
              <a:rPr lang="en-US" altLang="zh-CN" sz="2400" b="1" dirty="0" smtClean="0">
                <a:latin typeface="+mn-ea"/>
              </a:rPr>
              <a:t>AT89C51</a:t>
            </a:r>
            <a:r>
              <a:rPr lang="zh-CN" altLang="en-US" sz="2400" b="1" dirty="0" smtClean="0">
                <a:latin typeface="+mn-ea"/>
              </a:rPr>
              <a:t>复位后，</a:t>
            </a:r>
            <a:r>
              <a:rPr lang="en-US" altLang="zh-CN" sz="2400" b="1" dirty="0" smtClean="0">
                <a:latin typeface="+mn-ea"/>
              </a:rPr>
              <a:t>IE</a:t>
            </a:r>
            <a:r>
              <a:rPr lang="zh-CN" altLang="en-US" sz="2400" b="1" dirty="0" smtClean="0">
                <a:latin typeface="+mn-ea"/>
              </a:rPr>
              <a:t>清0，所有中断请求被禁止。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若使某一个中断源被允许中断，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除了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IE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相应的位的被置“1” ，还必须使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EA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位=1。</a:t>
            </a:r>
          </a:p>
        </p:txBody>
      </p:sp>
      <p:sp>
        <p:nvSpPr>
          <p:cNvPr id="12290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8BC38C4-E764-41CB-B699-B78331498A6B}" type="slidenum">
              <a:rPr lang="zh-CN" altLang="en-US" sz="100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zh-CN" sz="1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3143710-9BA2-41CD-8F16-27AFBC12248C}" type="slidenum">
              <a:rPr lang="en-US" altLang="zh-CN" smtClean="0"/>
              <a:t>10</a:t>
            </a:fld>
            <a:endParaRPr lang="en-US" altLang="zh-C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改变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IE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的内容，可由位操作指令来实现，即：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      </a:t>
            </a:r>
            <a:r>
              <a:rPr lang="en-US" altLang="zh-CN" sz="2400" b="1" dirty="0" smtClean="0">
                <a:latin typeface="+mn-ea"/>
              </a:rPr>
              <a:t>  bit=1；       bit=0。</a:t>
            </a:r>
            <a:endParaRPr lang="zh-CN" altLang="en-US" sz="2400" b="1" dirty="0" smtClean="0">
              <a:latin typeface="+mn-ea"/>
            </a:endParaRP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例5-1 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若允许片内2个定时器/计数器中断，禁止其它中断源的中断请求。编写设置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IE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的相应程序段</a:t>
            </a: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    （1）用位操作指令来编写如下程序段：</a:t>
            </a: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	</a:t>
            </a:r>
            <a:r>
              <a:rPr lang="en-US" altLang="zh-CN" sz="2400" b="1" dirty="0" smtClean="0">
                <a:latin typeface="+mn-ea"/>
              </a:rPr>
              <a:t>ES=0 		</a:t>
            </a:r>
            <a:r>
              <a:rPr lang="zh-CN" altLang="en-US" sz="2400" b="1" dirty="0" smtClean="0">
                <a:latin typeface="+mn-ea"/>
              </a:rPr>
              <a:t>；禁止串行口中断   </a:t>
            </a: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	EX1=0 	；</a:t>
            </a:r>
            <a:r>
              <a:rPr lang="zh-CN" altLang="en-US" sz="2400" b="1" dirty="0" smtClean="0">
                <a:latin typeface="+mn-ea"/>
              </a:rPr>
              <a:t>禁止外部中断1中断</a:t>
            </a: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	EX0=0		；</a:t>
            </a:r>
            <a:r>
              <a:rPr lang="zh-CN" altLang="en-US" sz="2400" b="1" dirty="0" smtClean="0">
                <a:latin typeface="+mn-ea"/>
              </a:rPr>
              <a:t>禁止外部中断0中断</a:t>
            </a:r>
            <a:endParaRPr lang="en-US" altLang="zh-CN" sz="2400" b="1" dirty="0" smtClean="0">
              <a:latin typeface="+mn-ea"/>
            </a:endParaRP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      ET0=1    ；</a:t>
            </a:r>
            <a:r>
              <a:rPr lang="zh-CN" altLang="en-US" sz="2400" b="1" dirty="0" smtClean="0">
                <a:latin typeface="+mn-ea"/>
              </a:rPr>
              <a:t>允许定时器/计数器</a:t>
            </a:r>
            <a:r>
              <a:rPr lang="en-US" altLang="zh-CN" sz="2400" b="1" dirty="0" smtClean="0">
                <a:latin typeface="+mn-ea"/>
              </a:rPr>
              <a:t>T0</a:t>
            </a:r>
            <a:r>
              <a:rPr lang="zh-CN" altLang="en-US" sz="2400" b="1" dirty="0" smtClean="0">
                <a:latin typeface="+mn-ea"/>
              </a:rPr>
              <a:t>中断</a:t>
            </a: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      ET1=1    ；</a:t>
            </a:r>
            <a:r>
              <a:rPr lang="zh-CN" altLang="en-US" sz="2400" b="1" dirty="0" smtClean="0">
                <a:latin typeface="+mn-ea"/>
              </a:rPr>
              <a:t>允许定时器/计数器</a:t>
            </a:r>
            <a:r>
              <a:rPr lang="en-US" altLang="zh-CN" sz="2400" b="1" dirty="0" smtClean="0">
                <a:latin typeface="+mn-ea"/>
              </a:rPr>
              <a:t>T1</a:t>
            </a:r>
            <a:r>
              <a:rPr lang="zh-CN" altLang="en-US" sz="2400" b="1" dirty="0" smtClean="0">
                <a:latin typeface="+mn-ea"/>
              </a:rPr>
              <a:t>中断</a:t>
            </a: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      EA=1     ；CPU</a:t>
            </a:r>
            <a:r>
              <a:rPr lang="zh-CN" altLang="en-US" sz="2400" b="1" dirty="0" smtClean="0">
                <a:latin typeface="+mn-ea"/>
              </a:rPr>
              <a:t>开中断</a:t>
            </a: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    （2）用字节操作指令来编写：</a:t>
            </a: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      IE=8AH</a:t>
            </a:r>
            <a:endParaRPr lang="zh-CN" altLang="en-US" sz="2400" b="1" dirty="0" smtClean="0">
              <a:solidFill>
                <a:schemeClr val="tx2"/>
              </a:solidFill>
              <a:latin typeface="+mn-ea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endParaRPr lang="zh-CN" altLang="en-US" sz="2400" b="1" dirty="0" smtClean="0">
              <a:solidFill>
                <a:schemeClr val="tx2"/>
              </a:solidFill>
              <a:latin typeface="+mn-ea"/>
            </a:endParaRP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endParaRPr lang="zh-CN" altLang="en-US" sz="2400" b="1" dirty="0" smtClean="0">
              <a:solidFill>
                <a:srgbClr val="FF0066"/>
              </a:solidFill>
              <a:latin typeface="+mn-ea"/>
            </a:endParaRPr>
          </a:p>
        </p:txBody>
      </p:sp>
      <p:sp>
        <p:nvSpPr>
          <p:cNvPr id="13314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C3D5D5-C173-4867-8FC4-6E21EDA23BD8}" type="slidenum">
              <a:rPr lang="zh-CN" altLang="en-US" sz="100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zh-CN" sz="1000"/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15888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3853D02F-8FC0-4B99-8A71-FC6ACB7D1087}" type="slidenum">
              <a:rPr lang="en-US" altLang="zh-CN" smtClean="0"/>
              <a:t>11</a:t>
            </a:fld>
            <a:endParaRPr lang="en-US" altLang="zh-C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9"/>
          <p:cNvSpPr>
            <a:spLocks noGrp="1" noChangeArrowheads="1"/>
          </p:cNvSpPr>
          <p:nvPr>
            <p:ph type="title"/>
          </p:nvPr>
        </p:nvSpPr>
        <p:spPr>
          <a:xfrm>
            <a:off x="662979" y="476672"/>
            <a:ext cx="7673975" cy="6096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b="1" dirty="0" smtClean="0">
                <a:solidFill>
                  <a:srgbClr val="990000"/>
                </a:solidFill>
                <a:latin typeface="宋体" pitchFamily="2" charset="-122"/>
              </a:rPr>
              <a:t>5.</a:t>
            </a:r>
            <a:r>
              <a:rPr lang="en-US" altLang="zh-CN" b="1" dirty="0" smtClean="0">
                <a:solidFill>
                  <a:srgbClr val="990000"/>
                </a:solidFill>
                <a:latin typeface="宋体" pitchFamily="2" charset="-122"/>
              </a:rPr>
              <a:t>3.2 </a:t>
            </a:r>
            <a:r>
              <a:rPr lang="zh-CN" altLang="en-US" b="1" dirty="0" smtClean="0">
                <a:solidFill>
                  <a:srgbClr val="990000"/>
                </a:solidFill>
                <a:latin typeface="宋体" pitchFamily="2" charset="-122"/>
              </a:rPr>
              <a:t>中断优先级寄存器</a:t>
            </a:r>
            <a:r>
              <a:rPr lang="en-US" altLang="zh-CN" b="1" dirty="0" smtClean="0">
                <a:solidFill>
                  <a:srgbClr val="990000"/>
                </a:solidFill>
                <a:latin typeface="宋体" pitchFamily="2" charset="-122"/>
              </a:rPr>
              <a:t>IP</a:t>
            </a:r>
            <a:endParaRPr lang="zh-CN" altLang="en-US" sz="2800" b="1" dirty="0" smtClean="0">
              <a:latin typeface="宋体" pitchFamily="2" charset="-122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 两个中断优先级，可实现两级中断嵌套。如图</a:t>
            </a:r>
            <a:r>
              <a:rPr lang="en-US" altLang="zh-CN" sz="2400" b="1" dirty="0" smtClean="0">
                <a:latin typeface="+mn-ea"/>
              </a:rPr>
              <a:t>5-7</a:t>
            </a:r>
            <a:r>
              <a:rPr lang="zh-CN" altLang="en-US" sz="2400" b="1" dirty="0" smtClean="0">
                <a:latin typeface="+mn-ea"/>
              </a:rPr>
              <a:t>所示。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可归纳为下面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两条基本规则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：</a:t>
            </a:r>
            <a:endParaRPr lang="zh-CN" altLang="en-US" sz="2400" b="1" dirty="0" smtClean="0">
              <a:solidFill>
                <a:schemeClr val="hlink"/>
              </a:solidFill>
              <a:latin typeface="+mn-ea"/>
            </a:endParaRP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   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（1）低优先级可被高优先级中断，反之则不能。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   （2）同级中断不会被它的同级中断源所中断。</a:t>
            </a:r>
            <a:endParaRPr lang="en-US" altLang="zh-CN" sz="2400" b="1" dirty="0" smtClean="0">
              <a:solidFill>
                <a:srgbClr val="3333FF"/>
              </a:solidFill>
              <a:latin typeface="+mn-ea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若</a:t>
            </a:r>
            <a:r>
              <a:rPr lang="en-US" altLang="zh-CN" sz="2400" b="1" dirty="0" smtClean="0">
                <a:latin typeface="+mn-ea"/>
              </a:rPr>
              <a:t>CPU</a:t>
            </a:r>
            <a:r>
              <a:rPr lang="zh-CN" altLang="en-US" sz="2400" b="1" dirty="0" smtClean="0">
                <a:latin typeface="+mn-ea"/>
              </a:rPr>
              <a:t>正在执行高优先级的中断，则不能被任何中断源所中断。</a:t>
            </a:r>
          </a:p>
        </p:txBody>
      </p:sp>
      <p:sp>
        <p:nvSpPr>
          <p:cNvPr id="14338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DC4B13F-9BD0-4431-A1B3-46F1415ED8CD}" type="slidenum">
              <a:rPr lang="zh-CN" altLang="en-US" sz="100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zh-CN" sz="1000"/>
          </a:p>
        </p:txBody>
      </p:sp>
      <p:pic>
        <p:nvPicPr>
          <p:cNvPr id="15364" name="Picture 7" descr="e6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212976"/>
            <a:ext cx="7056834" cy="3114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15888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7D61801-5450-4E23-9F2A-1BF80F1BD182}" type="slidenum">
              <a:rPr lang="en-US" altLang="zh-CN" smtClean="0"/>
              <a:t>12</a:t>
            </a:fld>
            <a:endParaRPr lang="en-US" altLang="zh-C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FF0066"/>
                </a:solidFill>
                <a:latin typeface="+mn-ea"/>
              </a:rPr>
              <a:t>中断优先级寄存器</a:t>
            </a:r>
            <a:r>
              <a:rPr lang="en-US" altLang="zh-CN" sz="2400" b="1" dirty="0" smtClean="0">
                <a:solidFill>
                  <a:srgbClr val="FF0066"/>
                </a:solidFill>
                <a:latin typeface="+mn-ea"/>
              </a:rPr>
              <a:t>IP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，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其字节地址为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B8H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，</a:t>
            </a:r>
            <a:endParaRPr lang="en-US" altLang="zh-CN" sz="2400" b="1" dirty="0" smtClean="0">
              <a:solidFill>
                <a:srgbClr val="FF0000"/>
              </a:solidFill>
              <a:latin typeface="+mn-ea"/>
            </a:endParaRPr>
          </a:p>
          <a:p>
            <a:pPr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格式如图</a:t>
            </a:r>
            <a:r>
              <a:rPr lang="en-US" altLang="zh-CN" sz="2400" b="1" dirty="0" smtClean="0">
                <a:latin typeface="+mn-ea"/>
              </a:rPr>
              <a:t>5-8</a:t>
            </a:r>
            <a:r>
              <a:rPr lang="zh-CN" altLang="en-US" sz="2400" b="1" dirty="0" smtClean="0">
                <a:latin typeface="+mn-ea"/>
              </a:rPr>
              <a:t>所示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。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IP</a:t>
            </a: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各个位的含义：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（1）</a:t>
            </a:r>
            <a:r>
              <a:rPr lang="en-US" altLang="zh-CN" sz="2400" b="1" dirty="0" smtClean="0">
                <a:latin typeface="+mn-ea"/>
              </a:rPr>
              <a:t>PS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——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串行口中断优先级控制位</a:t>
            </a:r>
          </a:p>
          <a:p>
            <a:pPr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		</a:t>
            </a:r>
            <a:r>
              <a:rPr lang="en-US" altLang="zh-CN" sz="2400" b="1" dirty="0" smtClean="0">
                <a:solidFill>
                  <a:srgbClr val="FF0066"/>
                </a:solidFill>
                <a:latin typeface="+mn-ea"/>
              </a:rPr>
              <a:t>1</a:t>
            </a:r>
            <a:r>
              <a:rPr lang="en-US" altLang="zh-CN" sz="2400" b="1" dirty="0" smtClean="0">
                <a:latin typeface="+mn-ea"/>
              </a:rPr>
              <a:t>：</a:t>
            </a:r>
            <a:r>
              <a:rPr lang="zh-CN" altLang="en-US" sz="2400" b="1" dirty="0" smtClean="0">
                <a:latin typeface="+mn-ea"/>
              </a:rPr>
              <a:t>高优先级中断；</a:t>
            </a:r>
            <a:r>
              <a:rPr lang="en-US" altLang="zh-CN" sz="2400" b="1" dirty="0" smtClean="0">
                <a:latin typeface="+mn-ea"/>
              </a:rPr>
              <a:t>		</a:t>
            </a:r>
            <a:r>
              <a:rPr lang="en-US" altLang="zh-CN" sz="2400" b="1" dirty="0" smtClean="0">
                <a:solidFill>
                  <a:srgbClr val="FF0066"/>
                </a:solidFill>
                <a:latin typeface="+mn-ea"/>
              </a:rPr>
              <a:t>0</a:t>
            </a:r>
            <a:r>
              <a:rPr lang="en-US" altLang="zh-CN" sz="2400" b="1" dirty="0" smtClean="0">
                <a:latin typeface="+mn-ea"/>
              </a:rPr>
              <a:t>：</a:t>
            </a:r>
            <a:r>
              <a:rPr lang="zh-CN" altLang="en-US" sz="2400" b="1" dirty="0" smtClean="0">
                <a:latin typeface="+mn-ea"/>
              </a:rPr>
              <a:t>低优先级中断。</a:t>
            </a:r>
            <a:endParaRPr lang="en-US" altLang="zh-CN" sz="2400" b="1" dirty="0" smtClean="0">
              <a:latin typeface="+mn-ea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（</a:t>
            </a:r>
            <a:r>
              <a:rPr lang="en-US" altLang="zh-CN" sz="2400" b="1" dirty="0" smtClean="0">
                <a:latin typeface="+mn-ea"/>
              </a:rPr>
              <a:t>2</a:t>
            </a:r>
            <a:r>
              <a:rPr lang="zh-CN" altLang="en-US" sz="2400" b="1" dirty="0" smtClean="0">
                <a:latin typeface="+mn-ea"/>
              </a:rPr>
              <a:t>）</a:t>
            </a:r>
            <a:r>
              <a:rPr lang="en-US" altLang="zh-CN" sz="2400" b="1" dirty="0" smtClean="0">
                <a:latin typeface="+mn-ea"/>
              </a:rPr>
              <a:t>PT1——</a:t>
            </a:r>
            <a:r>
              <a:rPr lang="zh-CN" altLang="en-US" sz="2400" b="1" dirty="0" smtClean="0">
                <a:latin typeface="+mn-ea"/>
              </a:rPr>
              <a:t>定时器</a:t>
            </a:r>
            <a:r>
              <a:rPr lang="en-US" altLang="zh-CN" sz="2400" b="1" dirty="0" smtClean="0">
                <a:latin typeface="+mn-ea"/>
              </a:rPr>
              <a:t>T1</a:t>
            </a:r>
            <a:r>
              <a:rPr lang="zh-CN" altLang="en-US" sz="2400" b="1" dirty="0" smtClean="0">
                <a:latin typeface="+mn-ea"/>
              </a:rPr>
              <a:t>中断优先级控制位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		</a:t>
            </a:r>
            <a:r>
              <a:rPr lang="en-US" altLang="zh-CN" sz="2400" b="1" dirty="0" smtClean="0">
                <a:latin typeface="+mn-ea"/>
              </a:rPr>
              <a:t>1</a:t>
            </a:r>
            <a:r>
              <a:rPr lang="zh-CN" altLang="en-US" sz="2400" b="1" dirty="0" smtClean="0">
                <a:latin typeface="+mn-ea"/>
              </a:rPr>
              <a:t>：高优先级中断；		</a:t>
            </a:r>
            <a:r>
              <a:rPr lang="en-US" altLang="zh-CN" sz="2400" b="1" dirty="0" smtClean="0">
                <a:latin typeface="+mn-ea"/>
              </a:rPr>
              <a:t>0</a:t>
            </a:r>
            <a:r>
              <a:rPr lang="zh-CN" altLang="en-US" sz="2400" b="1" dirty="0" smtClean="0">
                <a:latin typeface="+mn-ea"/>
              </a:rPr>
              <a:t>：低优先级中断。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（</a:t>
            </a:r>
            <a:r>
              <a:rPr lang="en-US" altLang="zh-CN" sz="2400" b="1" dirty="0" smtClean="0">
                <a:latin typeface="+mn-ea"/>
              </a:rPr>
              <a:t>3</a:t>
            </a:r>
            <a:r>
              <a:rPr lang="zh-CN" altLang="en-US" sz="2400" b="1" dirty="0" smtClean="0">
                <a:latin typeface="+mn-ea"/>
              </a:rPr>
              <a:t>）</a:t>
            </a:r>
            <a:r>
              <a:rPr lang="en-US" altLang="zh-CN" sz="2400" b="1" dirty="0" smtClean="0">
                <a:latin typeface="+mn-ea"/>
              </a:rPr>
              <a:t>PX1——</a:t>
            </a:r>
            <a:r>
              <a:rPr lang="zh-CN" altLang="en-US" sz="2400" b="1" dirty="0" smtClean="0">
                <a:latin typeface="+mn-ea"/>
              </a:rPr>
              <a:t>外部中断</a:t>
            </a:r>
            <a:r>
              <a:rPr lang="en-US" altLang="zh-CN" sz="2400" b="1" dirty="0" smtClean="0">
                <a:latin typeface="+mn-ea"/>
              </a:rPr>
              <a:t>1</a:t>
            </a:r>
            <a:r>
              <a:rPr lang="zh-CN" altLang="en-US" sz="2400" b="1" dirty="0" smtClean="0">
                <a:latin typeface="+mn-ea"/>
              </a:rPr>
              <a:t>中断优先级控制位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		</a:t>
            </a:r>
            <a:r>
              <a:rPr lang="en-US" altLang="zh-CN" sz="2400" b="1" dirty="0" smtClean="0">
                <a:latin typeface="+mn-ea"/>
              </a:rPr>
              <a:t>1</a:t>
            </a:r>
            <a:r>
              <a:rPr lang="zh-CN" altLang="en-US" sz="2400" b="1" dirty="0" smtClean="0">
                <a:latin typeface="+mn-ea"/>
              </a:rPr>
              <a:t>：高优先级中断；		</a:t>
            </a:r>
            <a:r>
              <a:rPr lang="en-US" altLang="zh-CN" sz="2400" b="1" dirty="0" smtClean="0">
                <a:latin typeface="+mn-ea"/>
              </a:rPr>
              <a:t>0</a:t>
            </a:r>
            <a:r>
              <a:rPr lang="zh-CN" altLang="en-US" sz="2400" b="1" dirty="0" smtClean="0">
                <a:latin typeface="+mn-ea"/>
              </a:rPr>
              <a:t>：低优先级中断。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（</a:t>
            </a:r>
            <a:r>
              <a:rPr lang="en-US" altLang="zh-CN" sz="2400" b="1" dirty="0" smtClean="0">
                <a:latin typeface="+mn-ea"/>
              </a:rPr>
              <a:t>4</a:t>
            </a:r>
            <a:r>
              <a:rPr lang="zh-CN" altLang="en-US" sz="2400" b="1" dirty="0" smtClean="0">
                <a:latin typeface="+mn-ea"/>
              </a:rPr>
              <a:t>）</a:t>
            </a:r>
            <a:r>
              <a:rPr lang="en-US" altLang="zh-CN" sz="2400" b="1" dirty="0" smtClean="0">
                <a:latin typeface="+mn-ea"/>
              </a:rPr>
              <a:t>PT0——</a:t>
            </a:r>
            <a:r>
              <a:rPr lang="zh-CN" altLang="en-US" sz="2400" b="1" dirty="0" smtClean="0">
                <a:latin typeface="+mn-ea"/>
              </a:rPr>
              <a:t>定时器</a:t>
            </a:r>
            <a:r>
              <a:rPr lang="en-US" altLang="zh-CN" sz="2400" b="1" dirty="0" smtClean="0">
                <a:latin typeface="+mn-ea"/>
              </a:rPr>
              <a:t>T0</a:t>
            </a:r>
            <a:r>
              <a:rPr lang="zh-CN" altLang="en-US" sz="2400" b="1" dirty="0" smtClean="0">
                <a:latin typeface="+mn-ea"/>
              </a:rPr>
              <a:t>中断优先级控制位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		</a:t>
            </a:r>
            <a:r>
              <a:rPr lang="en-US" altLang="zh-CN" sz="2400" b="1" dirty="0" smtClean="0">
                <a:latin typeface="+mn-ea"/>
              </a:rPr>
              <a:t>1</a:t>
            </a:r>
            <a:r>
              <a:rPr lang="zh-CN" altLang="en-US" sz="2400" b="1" dirty="0" smtClean="0">
                <a:latin typeface="+mn-ea"/>
              </a:rPr>
              <a:t>：高优先级中断；		</a:t>
            </a:r>
            <a:r>
              <a:rPr lang="en-US" altLang="zh-CN" sz="2400" b="1" dirty="0" smtClean="0">
                <a:latin typeface="+mn-ea"/>
              </a:rPr>
              <a:t>0</a:t>
            </a:r>
            <a:r>
              <a:rPr lang="zh-CN" altLang="en-US" sz="2400" b="1" dirty="0" smtClean="0">
                <a:latin typeface="+mn-ea"/>
              </a:rPr>
              <a:t>：低优先级中断。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endParaRPr lang="zh-CN" altLang="en-US" sz="2400" b="1" dirty="0" smtClean="0">
              <a:latin typeface="+mn-ea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endParaRPr lang="zh-CN" altLang="en-US" sz="2400" b="1" dirty="0" smtClean="0">
              <a:latin typeface="+mn-ea"/>
            </a:endParaRPr>
          </a:p>
        </p:txBody>
      </p:sp>
      <p:sp>
        <p:nvSpPr>
          <p:cNvPr id="15362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0E0DC44-07A9-4B0C-8CF0-0A1D01AC0300}" type="slidenum">
              <a:rPr lang="zh-CN" altLang="en-US" sz="100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zh-CN" sz="1000"/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15888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图片 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97152"/>
            <a:ext cx="8147050" cy="1944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C7135D8-1043-46F9-AB2B-779C3097932B}" type="slidenum">
              <a:rPr lang="en-US" altLang="zh-CN" smtClean="0"/>
              <a:t>13</a:t>
            </a:fld>
            <a:endParaRPr lang="en-US" altLang="zh-C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107628" y="188640"/>
            <a:ext cx="8928744" cy="5948592"/>
          </a:xfrm>
        </p:spPr>
        <p:txBody>
          <a:bodyPr/>
          <a:lstStyle/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（5）</a:t>
            </a:r>
            <a:r>
              <a:rPr lang="en-US" altLang="zh-CN" sz="2400" b="1" dirty="0" smtClean="0">
                <a:latin typeface="+mn-ea"/>
              </a:rPr>
              <a:t>PX0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——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外部中断0中断优先级控制位</a:t>
            </a: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		</a:t>
            </a:r>
            <a:r>
              <a:rPr lang="en-US" altLang="zh-CN" sz="2400" b="1" dirty="0" smtClean="0">
                <a:solidFill>
                  <a:srgbClr val="FF0066"/>
                </a:solidFill>
                <a:latin typeface="+mn-ea"/>
              </a:rPr>
              <a:t>1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：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高优先级中断；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		</a:t>
            </a:r>
            <a:r>
              <a:rPr lang="en-US" altLang="zh-CN" sz="2400" b="1" dirty="0" smtClean="0">
                <a:solidFill>
                  <a:srgbClr val="FF0066"/>
                </a:solidFill>
                <a:latin typeface="+mn-ea"/>
              </a:rPr>
              <a:t>0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：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低优先级中断。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    由软件可改变各中断源的中断优先级。中断系统</a:t>
            </a:r>
            <a:r>
              <a:rPr lang="zh-CN" altLang="en-US" sz="2400" b="1" dirty="0" smtClean="0">
                <a:latin typeface="+mn-ea"/>
              </a:rPr>
              <a:t>有两个不可寻址的“优先级激活触发器”</a:t>
            </a:r>
            <a:r>
              <a:rPr lang="en-US" altLang="zh-CN" sz="2400" b="1" dirty="0" smtClean="0">
                <a:latin typeface="+mn-ea"/>
              </a:rPr>
              <a:t>: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chemeClr val="hlink"/>
                </a:solidFill>
                <a:latin typeface="+mn-ea"/>
              </a:rPr>
              <a:t>    </a:t>
            </a:r>
            <a:r>
              <a:rPr lang="zh-CN" altLang="en-US" sz="2400" b="1" dirty="0" smtClean="0">
                <a:latin typeface="+mn-ea"/>
              </a:rPr>
              <a:t>一个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用来指示某高优先级的中断正在执行，所有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后来的中断均被阻止。</a:t>
            </a:r>
            <a:endParaRPr lang="en-US" altLang="zh-CN" sz="2400" b="1" dirty="0" smtClean="0">
              <a:solidFill>
                <a:schemeClr val="accent2"/>
              </a:solidFill>
              <a:latin typeface="+mn-ea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   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另一个用来指示某低优先级的中断正在执行，所有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同级中断都被阻止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，但不阻断高优先级的中断请求。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    在同时收到几个同一优先级的中断请求时，优先响应哪一个中断，取决于内部的查询顺序。查询顺序如表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5-1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：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		 		</a:t>
            </a:r>
            <a:r>
              <a:rPr lang="zh-CN" altLang="en-US" sz="2000" b="1" dirty="0" smtClean="0">
                <a:solidFill>
                  <a:schemeClr val="accent2"/>
                </a:solidFill>
                <a:latin typeface="+mn-ea"/>
              </a:rPr>
              <a:t>表</a:t>
            </a:r>
            <a:r>
              <a:rPr lang="en-US" altLang="zh-CN" sz="2000" b="1" dirty="0" smtClean="0">
                <a:solidFill>
                  <a:schemeClr val="accent2"/>
                </a:solidFill>
                <a:latin typeface="+mn-ea"/>
              </a:rPr>
              <a:t>5-1	 </a:t>
            </a:r>
            <a:r>
              <a:rPr lang="zh-CN" altLang="en-US" sz="2000" b="1" dirty="0" smtClean="0">
                <a:solidFill>
                  <a:schemeClr val="accent2"/>
                </a:solidFill>
                <a:latin typeface="+mn-ea"/>
              </a:rPr>
              <a:t>中断查询次序 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			中断源                    中断级别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			外部中断</a:t>
            </a:r>
            <a:r>
              <a:rPr lang="en-US" altLang="zh-CN" sz="2000" b="1" dirty="0" smtClean="0">
                <a:solidFill>
                  <a:schemeClr val="tx2"/>
                </a:solidFill>
                <a:latin typeface="+mn-ea"/>
              </a:rPr>
              <a:t>0			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最高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			</a:t>
            </a:r>
            <a:r>
              <a:rPr lang="en-US" altLang="zh-CN" sz="2000" b="1" dirty="0" smtClean="0">
                <a:solidFill>
                  <a:schemeClr val="tx2"/>
                </a:solidFill>
                <a:latin typeface="+mn-ea"/>
              </a:rPr>
              <a:t>T0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溢出中断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			外部中断</a:t>
            </a:r>
            <a:r>
              <a:rPr lang="en-US" altLang="zh-CN" sz="2000" b="1" dirty="0" smtClean="0">
                <a:solidFill>
                  <a:schemeClr val="tx2"/>
                </a:solidFill>
                <a:latin typeface="+mn-ea"/>
              </a:rPr>
              <a:t>1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000" b="1" dirty="0" smtClean="0">
                <a:solidFill>
                  <a:schemeClr val="tx2"/>
                </a:solidFill>
                <a:latin typeface="+mn-ea"/>
              </a:rPr>
              <a:t>			T1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溢出中断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			串行口中断			最低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endParaRPr lang="en-US" altLang="zh-CN" sz="2400" b="1" dirty="0" smtClean="0">
              <a:solidFill>
                <a:schemeClr val="hlink"/>
              </a:solidFill>
              <a:latin typeface="+mn-ea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endParaRPr lang="zh-CN" altLang="en-US" sz="2400" b="1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638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35BE791-3FEC-4448-B369-9C6DCED19BEE}" type="slidenum">
              <a:rPr lang="zh-CN" altLang="en-US" sz="100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zh-CN" sz="1000"/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15888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963" y="4989513"/>
            <a:ext cx="231775" cy="148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75B58DC2-F76F-4511-BFC2-6EB38B8CA65C}" type="slidenum">
              <a:rPr lang="en-US" altLang="zh-CN" smtClean="0"/>
              <a:t>14</a:t>
            </a:fld>
            <a:endParaRPr lang="en-US" altLang="zh-C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b="1" dirty="0" smtClean="0">
                <a:solidFill>
                  <a:schemeClr val="accent2"/>
                </a:solidFill>
                <a:latin typeface="宋体" pitchFamily="2" charset="-122"/>
              </a:rPr>
              <a:t>例5-2 </a:t>
            </a:r>
            <a:r>
              <a:rPr lang="zh-CN" altLang="en-US" b="1" dirty="0" smtClean="0">
                <a:solidFill>
                  <a:schemeClr val="accent2"/>
                </a:solidFill>
                <a:latin typeface="宋体" pitchFamily="2" charset="-122"/>
                <a:cs typeface="Times New Roman" pitchFamily="18" charset="0"/>
              </a:rPr>
              <a:t> </a:t>
            </a:r>
            <a:r>
              <a:rPr lang="zh-CN" altLang="en-US" b="1" dirty="0" smtClean="0">
                <a:solidFill>
                  <a:schemeClr val="tx2"/>
                </a:solidFill>
                <a:latin typeface="宋体" pitchFamily="2" charset="-122"/>
              </a:rPr>
              <a:t>设置</a:t>
            </a:r>
            <a:r>
              <a:rPr lang="en-US" altLang="zh-CN" b="1" dirty="0" smtClean="0">
                <a:solidFill>
                  <a:schemeClr val="tx2"/>
                </a:solidFill>
                <a:latin typeface="宋体" pitchFamily="2" charset="-122"/>
              </a:rPr>
              <a:t>IP</a:t>
            </a:r>
            <a:r>
              <a:rPr lang="zh-CN" altLang="en-US" b="1" dirty="0" smtClean="0">
                <a:solidFill>
                  <a:schemeClr val="tx2"/>
                </a:solidFill>
                <a:latin typeface="宋体" pitchFamily="2" charset="-122"/>
              </a:rPr>
              <a:t>寄存器的初始值，使2个外中断请求为高优先级，其它中断请求为低优先级。</a:t>
            </a:r>
          </a:p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3333FF"/>
                </a:solidFill>
                <a:latin typeface="宋体" pitchFamily="2" charset="-122"/>
              </a:rPr>
              <a:t>（1）用位操作指令</a:t>
            </a:r>
          </a:p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b="1" dirty="0" smtClean="0">
                <a:solidFill>
                  <a:schemeClr val="tx2"/>
                </a:solidFill>
                <a:latin typeface="宋体" pitchFamily="2" charset="-122"/>
              </a:rPr>
              <a:t> 		</a:t>
            </a:r>
            <a:r>
              <a:rPr lang="en-US" altLang="zh-CN" b="1" dirty="0" smtClean="0">
                <a:latin typeface="宋体" pitchFamily="2" charset="-122"/>
              </a:rPr>
              <a:t>PX0=1  ；2</a:t>
            </a:r>
            <a:r>
              <a:rPr lang="zh-CN" altLang="en-US" b="1" dirty="0" smtClean="0">
                <a:latin typeface="宋体" pitchFamily="2" charset="-122"/>
              </a:rPr>
              <a:t>个外中断为高优先级</a:t>
            </a:r>
          </a:p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b="1" dirty="0" smtClean="0">
                <a:latin typeface="宋体" pitchFamily="2" charset="-122"/>
              </a:rPr>
              <a:t> 		PX1=1 </a:t>
            </a:r>
          </a:p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b="1" dirty="0" smtClean="0">
                <a:latin typeface="宋体" pitchFamily="2" charset="-122"/>
              </a:rPr>
              <a:t> 		PS=0   ；</a:t>
            </a:r>
            <a:r>
              <a:rPr lang="zh-CN" altLang="en-US" b="1" dirty="0" smtClean="0">
                <a:latin typeface="宋体" pitchFamily="2" charset="-122"/>
              </a:rPr>
              <a:t>串口为低优先级中断</a:t>
            </a:r>
          </a:p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b="1" dirty="0" smtClean="0">
                <a:latin typeface="宋体" pitchFamily="2" charset="-122"/>
              </a:rPr>
              <a:t>		PT0=0  </a:t>
            </a:r>
            <a:r>
              <a:rPr lang="zh-CN" altLang="en-US" b="1" dirty="0" smtClean="0">
                <a:latin typeface="宋体" pitchFamily="2" charset="-122"/>
              </a:rPr>
              <a:t>；</a:t>
            </a:r>
            <a:r>
              <a:rPr lang="en-US" altLang="zh-CN" b="1" dirty="0" smtClean="0">
                <a:latin typeface="宋体" pitchFamily="2" charset="-122"/>
              </a:rPr>
              <a:t>2</a:t>
            </a:r>
            <a:r>
              <a:rPr lang="zh-CN" altLang="en-US" b="1" dirty="0" smtClean="0">
                <a:latin typeface="宋体" pitchFamily="2" charset="-122"/>
              </a:rPr>
              <a:t>个定时器/计数器低优先级中断</a:t>
            </a:r>
          </a:p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b="1" dirty="0" smtClean="0">
                <a:latin typeface="宋体" pitchFamily="2" charset="-122"/>
              </a:rPr>
              <a:t>		PT1=0</a:t>
            </a:r>
          </a:p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b="1" dirty="0" smtClean="0">
                <a:solidFill>
                  <a:srgbClr val="3333FF"/>
                </a:solidFill>
                <a:latin typeface="宋体" pitchFamily="2" charset="-122"/>
              </a:rPr>
              <a:t>（2）</a:t>
            </a:r>
            <a:r>
              <a:rPr lang="zh-CN" altLang="en-US" b="1" dirty="0" smtClean="0">
                <a:solidFill>
                  <a:srgbClr val="3333FF"/>
                </a:solidFill>
                <a:latin typeface="宋体" pitchFamily="2" charset="-122"/>
              </a:rPr>
              <a:t>用字节操作指令</a:t>
            </a:r>
          </a:p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b="1" dirty="0" smtClean="0">
                <a:solidFill>
                  <a:schemeClr val="tx2"/>
                </a:solidFill>
                <a:latin typeface="宋体" pitchFamily="2" charset="-122"/>
              </a:rPr>
              <a:t>    </a:t>
            </a:r>
            <a:r>
              <a:rPr lang="en-US" altLang="zh-CN" b="1" dirty="0" smtClean="0">
                <a:latin typeface="宋体" pitchFamily="2" charset="-122"/>
              </a:rPr>
              <a:t>  IP=05H</a:t>
            </a:r>
            <a:r>
              <a:rPr lang="zh-CN" altLang="en-US" b="1" dirty="0" smtClean="0">
                <a:latin typeface="宋体" pitchFamily="2" charset="-122"/>
              </a:rPr>
              <a:t>	</a:t>
            </a:r>
            <a:r>
              <a:rPr lang="en-US" altLang="zh-CN" b="1" dirty="0" smtClean="0">
                <a:latin typeface="宋体" pitchFamily="2" charset="-122"/>
              </a:rPr>
              <a:t>   </a:t>
            </a:r>
            <a:endParaRPr lang="zh-CN" altLang="en-US" b="1" dirty="0" smtClean="0">
              <a:latin typeface="宋体" pitchFamily="2" charset="-122"/>
            </a:endParaRPr>
          </a:p>
        </p:txBody>
      </p:sp>
      <p:sp>
        <p:nvSpPr>
          <p:cNvPr id="17410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B859661-A5E4-4FCC-8722-BD9B5D400221}" type="slidenum">
              <a:rPr lang="zh-CN" altLang="en-US" sz="100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zh-CN" sz="1000"/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15888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9DE8D39-94E6-42C6-8D8D-EF46EDA00874}" type="slidenum">
              <a:rPr lang="en-US" altLang="zh-CN" smtClean="0"/>
              <a:t>15</a:t>
            </a:fld>
            <a:endParaRPr lang="en-US" altLang="zh-C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4"/>
          <p:cNvSpPr>
            <a:spLocks noGrp="1" noChangeArrowheads="1"/>
          </p:cNvSpPr>
          <p:nvPr>
            <p:ph type="title"/>
          </p:nvPr>
        </p:nvSpPr>
        <p:spPr>
          <a:xfrm>
            <a:off x="683568" y="426103"/>
            <a:ext cx="7673975" cy="6096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b="1" dirty="0" smtClean="0">
                <a:solidFill>
                  <a:srgbClr val="990000"/>
                </a:solidFill>
                <a:latin typeface="宋体" pitchFamily="2" charset="-122"/>
              </a:rPr>
              <a:t>5.</a:t>
            </a:r>
            <a:r>
              <a:rPr lang="en-US" altLang="zh-CN" dirty="0" smtClean="0">
                <a:solidFill>
                  <a:srgbClr val="990000"/>
                </a:solidFill>
                <a:latin typeface="宋体" pitchFamily="2" charset="-122"/>
              </a:rPr>
              <a:t>3.3</a:t>
            </a:r>
            <a:r>
              <a:rPr lang="en-US" altLang="zh-CN" b="1" dirty="0" smtClean="0">
                <a:solidFill>
                  <a:srgbClr val="990000"/>
                </a:solidFill>
                <a:latin typeface="宋体" pitchFamily="2" charset="-122"/>
              </a:rPr>
              <a:t>  </a:t>
            </a:r>
            <a:r>
              <a:rPr lang="zh-CN" altLang="en-US" b="1" dirty="0" smtClean="0">
                <a:solidFill>
                  <a:srgbClr val="990000"/>
                </a:solidFill>
                <a:latin typeface="宋体" pitchFamily="2" charset="-122"/>
              </a:rPr>
              <a:t>响应中断请求的条件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 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一个中断请求被响应，需满足以下必要条件</a:t>
            </a:r>
            <a:r>
              <a:rPr lang="zh-CN" altLang="en-US" sz="2400" b="1" dirty="0" smtClean="0">
                <a:latin typeface="+mn-ea"/>
              </a:rPr>
              <a:t>：</a:t>
            </a:r>
          </a:p>
          <a:p>
            <a:pPr marL="0" indent="0" eaLnBrk="1" fontAlgn="b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（1）有中断源发出的中断请求；  </a:t>
            </a:r>
          </a:p>
          <a:p>
            <a:pPr marL="0" indent="0" eaLnBrk="1" fontAlgn="b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（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2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）中断总允许位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EA=1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，即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CPU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开中断；  </a:t>
            </a:r>
          </a:p>
          <a:p>
            <a:pPr marL="0" indent="0" eaLnBrk="1" fontAlgn="b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（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3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）申请中断的中断源的中断允许位为“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1”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，即中断没有被屏蔽； </a:t>
            </a:r>
          </a:p>
          <a:p>
            <a:pPr marL="0" indent="0" eaLnBrk="1" fontAlgn="b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（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4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）无同级或更高级中断正在被服务； </a:t>
            </a:r>
          </a:p>
          <a:p>
            <a:pPr marL="0" indent="0" eaLnBrk="1" fontAlgn="b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（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5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）当前的指令周期已经结束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。注意：正在执行的指令是</a:t>
            </a: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RETI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或是访问</a:t>
            </a: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IE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或</a:t>
            </a:r>
            <a:r>
              <a:rPr lang="en-US" altLang="zh-CN" sz="2400" b="1" dirty="0">
                <a:solidFill>
                  <a:schemeClr val="tx2"/>
                </a:solidFill>
                <a:latin typeface="+mn-ea"/>
              </a:rPr>
              <a:t>IP</a:t>
            </a:r>
            <a:r>
              <a:rPr lang="zh-CN" altLang="en-US" sz="2400" b="1" dirty="0">
                <a:solidFill>
                  <a:schemeClr val="tx2"/>
                </a:solidFill>
                <a:latin typeface="+mn-ea"/>
              </a:rPr>
              <a:t>的指令。需要再去执行完一条指令，才能响应新的中断请求。 </a:t>
            </a:r>
            <a:endParaRPr lang="zh-CN" altLang="en-US" sz="2400" b="1" dirty="0" smtClean="0">
              <a:solidFill>
                <a:schemeClr val="tx2"/>
              </a:solidFill>
              <a:latin typeface="+mn-ea"/>
            </a:endParaRPr>
          </a:p>
          <a:p>
            <a:pPr marL="0" indent="0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 </a:t>
            </a:r>
            <a:endParaRPr lang="en-US" altLang="zh-CN" sz="2400" b="1" dirty="0" smtClean="0">
              <a:latin typeface="+mn-ea"/>
            </a:endParaRPr>
          </a:p>
        </p:txBody>
      </p:sp>
      <p:sp>
        <p:nvSpPr>
          <p:cNvPr id="18434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8357C6B-295E-4F85-BDB7-56AF49012AA8}" type="slidenum">
              <a:rPr lang="zh-CN" altLang="en-US" sz="100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zh-CN" sz="1000"/>
          </a:p>
        </p:txBody>
      </p:sp>
      <p:pic>
        <p:nvPicPr>
          <p:cNvPr id="184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15888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2DACBB6D-8A0C-44C5-99A2-57FC6BA8F7C1}" type="slidenum">
              <a:rPr lang="en-US" altLang="zh-CN" smtClean="0"/>
              <a:t>16</a:t>
            </a:fld>
            <a:endParaRPr lang="en-US" altLang="zh-C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>
          <a:xfrm>
            <a:off x="683568" y="476672"/>
            <a:ext cx="7673975" cy="6096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3200" b="1" dirty="0" smtClean="0">
                <a:solidFill>
                  <a:srgbClr val="990000"/>
                </a:solidFill>
                <a:latin typeface="宋体" pitchFamily="2" charset="-122"/>
              </a:rPr>
              <a:t>5.</a:t>
            </a:r>
            <a:r>
              <a:rPr lang="en-US" altLang="zh-CN" sz="3200" b="1" dirty="0" smtClean="0">
                <a:solidFill>
                  <a:srgbClr val="990000"/>
                </a:solidFill>
                <a:latin typeface="宋体" pitchFamily="2" charset="-122"/>
              </a:rPr>
              <a:t>3.4 </a:t>
            </a:r>
            <a:r>
              <a:rPr lang="zh-CN" altLang="en-US" sz="3200" b="1" dirty="0" smtClean="0">
                <a:solidFill>
                  <a:srgbClr val="990000"/>
                </a:solidFill>
                <a:latin typeface="宋体" pitchFamily="2" charset="-122"/>
              </a:rPr>
              <a:t>外部中断的触发方式选择</a:t>
            </a:r>
            <a:endParaRPr lang="zh-CN" altLang="en-US" sz="3200" b="1" dirty="0" smtClean="0">
              <a:solidFill>
                <a:srgbClr val="FF0066"/>
              </a:solidFill>
              <a:latin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699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eaLnBrk="1" hangingPunct="1">
                  <a:spcBef>
                    <a:spcPct val="0"/>
                  </a:spcBef>
                  <a:buFont typeface="Wingdings" pitchFamily="2" charset="2"/>
                  <a:buNone/>
                  <a:defRPr/>
                </a:pPr>
                <a:r>
                  <a:rPr lang="zh-CN" altLang="en-US" sz="2800" b="1" dirty="0" smtClean="0">
                    <a:solidFill>
                      <a:schemeClr val="hlink"/>
                    </a:solidFill>
                    <a:latin typeface="宋体" panose="02010600030101010101" pitchFamily="2" charset="-122"/>
                  </a:rPr>
                  <a:t>   </a:t>
                </a:r>
                <a:r>
                  <a:rPr lang="zh-CN" altLang="en-US" sz="2400" b="1" dirty="0" smtClean="0">
                    <a:latin typeface="+mn-ea"/>
                  </a:rPr>
                  <a:t>两种触发方式：电平触发方式和跳沿触发方式。</a:t>
                </a:r>
              </a:p>
              <a:p>
                <a:pPr marL="0" indent="0" eaLnBrk="1" hangingPunct="1">
                  <a:spcBef>
                    <a:spcPct val="0"/>
                  </a:spcBef>
                  <a:buFont typeface="Wingdings" pitchFamily="2" charset="2"/>
                  <a:buNone/>
                  <a:defRPr/>
                </a:pPr>
                <a:r>
                  <a:rPr lang="en-US" altLang="zh-CN" sz="2400" b="1" dirty="0" smtClean="0">
                    <a:solidFill>
                      <a:srgbClr val="C00000"/>
                    </a:solidFill>
                    <a:latin typeface="+mn-ea"/>
                  </a:rPr>
                  <a:t>	</a:t>
                </a:r>
                <a:r>
                  <a:rPr lang="en-US" altLang="zh-CN" sz="2400" b="1" dirty="0" smtClean="0">
                    <a:solidFill>
                      <a:srgbClr val="9900FF"/>
                    </a:solidFill>
                    <a:latin typeface="+mn-ea"/>
                  </a:rPr>
                  <a:t>1</a:t>
                </a:r>
                <a:r>
                  <a:rPr lang="zh-CN" altLang="en-US" sz="2400" b="1" dirty="0" smtClean="0">
                    <a:solidFill>
                      <a:srgbClr val="9900FF"/>
                    </a:solidFill>
                    <a:latin typeface="+mn-ea"/>
                  </a:rPr>
                  <a:t>.电平触发方式（低电平）</a:t>
                </a:r>
              </a:p>
              <a:p>
                <a:pPr indent="0" eaLnBrk="1" hangingPunct="1">
                  <a:spcBef>
                    <a:spcPct val="0"/>
                  </a:spcBef>
                  <a:defRPr/>
                </a:pPr>
                <a:r>
                  <a:rPr lang="en-US" altLang="zh-CN" sz="2400" b="1" dirty="0" smtClean="0">
                    <a:solidFill>
                      <a:schemeClr val="tx2"/>
                    </a:solidFill>
                    <a:latin typeface="+mn-ea"/>
                  </a:rPr>
                  <a:t>    CPU</a:t>
                </a:r>
                <a:r>
                  <a:rPr lang="zh-CN" altLang="en-US" sz="2400" b="1" dirty="0" smtClean="0">
                    <a:solidFill>
                      <a:schemeClr val="tx2"/>
                    </a:solidFill>
                    <a:latin typeface="+mn-ea"/>
                  </a:rPr>
                  <a:t>在每个机器周期采样到的外部中断输入线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4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𝑰𝑵𝑻𝒏</m:t>
                        </m:r>
                      </m:e>
                    </m:acc>
                  </m:oMath>
                </a14:m>
                <a:r>
                  <a:rPr lang="zh-CN" altLang="en-US" sz="2400" b="1" dirty="0" smtClean="0">
                    <a:solidFill>
                      <a:schemeClr val="tx2"/>
                    </a:solidFill>
                    <a:latin typeface="+mn-ea"/>
                  </a:rPr>
                  <a:t>的电平，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宋体"/>
                  </a:rPr>
                  <a:t>要求产生中断的低电平</a:t>
                </a:r>
                <a:r>
                  <a:rPr lang="zh-CN" altLang="en-US" dirty="0" smtClean="0">
                    <a:solidFill>
                      <a:schemeClr val="accent2"/>
                    </a:solidFill>
                    <a:latin typeface="宋体"/>
                  </a:rPr>
                  <a:t>保持</a:t>
                </a:r>
                <a:r>
                  <a:rPr lang="zh-CN" altLang="en-US" dirty="0">
                    <a:solidFill>
                      <a:schemeClr val="accent2"/>
                    </a:solidFill>
                    <a:latin typeface="宋体"/>
                  </a:rPr>
                  <a:t>在</a:t>
                </a:r>
                <a:r>
                  <a:rPr lang="en-US" altLang="zh-CN" dirty="0">
                    <a:solidFill>
                      <a:schemeClr val="accent2"/>
                    </a:solidFill>
                    <a:latin typeface="宋体"/>
                  </a:rPr>
                  <a:t>2</a:t>
                </a:r>
                <a:r>
                  <a:rPr lang="zh-CN" altLang="en-US" dirty="0">
                    <a:solidFill>
                      <a:schemeClr val="accent2"/>
                    </a:solidFill>
                    <a:latin typeface="宋体"/>
                  </a:rPr>
                  <a:t>个机器周期</a:t>
                </a:r>
                <a:r>
                  <a:rPr lang="zh-CN" altLang="en-US" dirty="0" smtClean="0">
                    <a:solidFill>
                      <a:schemeClr val="accent2"/>
                    </a:solidFill>
                    <a:latin typeface="宋体"/>
                  </a:rPr>
                  <a:t>以上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宋体"/>
                  </a:rPr>
                  <a:t> </a:t>
                </a:r>
                <a:r>
                  <a:rPr lang="zh-CN" altLang="en-US" sz="2400" b="1" dirty="0" smtClean="0">
                    <a:solidFill>
                      <a:schemeClr val="tx2"/>
                    </a:solidFill>
                    <a:latin typeface="+mn-ea"/>
                  </a:rPr>
                  <a:t>。</a:t>
                </a:r>
                <a:r>
                  <a:rPr lang="zh-CN" altLang="en-US" sz="2400" b="1" dirty="0" smtClean="0">
                    <a:latin typeface="+mn-ea"/>
                  </a:rPr>
                  <a:t>在中断服务程序返回之前，外部中断</a:t>
                </a:r>
                <a:r>
                  <a:rPr lang="zh-CN" altLang="en-US" sz="2400" b="1" dirty="0" smtClean="0">
                    <a:solidFill>
                      <a:schemeClr val="accent2"/>
                    </a:solidFill>
                    <a:latin typeface="+mn-ea"/>
                  </a:rPr>
                  <a:t>请求输入必须无效</a:t>
                </a:r>
                <a:r>
                  <a:rPr lang="zh-CN" altLang="en-US" sz="2400" b="1" dirty="0" smtClean="0">
                    <a:latin typeface="+mn-ea"/>
                  </a:rPr>
                  <a:t>（即变为高电平），</a:t>
                </a:r>
                <a:r>
                  <a:rPr lang="zh-CN" altLang="en-US" sz="2400" b="1" dirty="0" smtClean="0">
                    <a:solidFill>
                      <a:schemeClr val="tx2"/>
                    </a:solidFill>
                    <a:latin typeface="+mn-ea"/>
                  </a:rPr>
                  <a:t>否则</a:t>
                </a:r>
                <a:r>
                  <a:rPr lang="en-US" altLang="zh-CN" sz="2400" b="1" dirty="0" smtClean="0">
                    <a:solidFill>
                      <a:schemeClr val="tx2"/>
                    </a:solidFill>
                    <a:latin typeface="+mn-ea"/>
                  </a:rPr>
                  <a:t>CPU</a:t>
                </a:r>
                <a:r>
                  <a:rPr lang="zh-CN" altLang="en-US" sz="2400" b="1" dirty="0" smtClean="0">
                    <a:solidFill>
                      <a:schemeClr val="tx2"/>
                    </a:solidFill>
                    <a:latin typeface="+mn-ea"/>
                  </a:rPr>
                  <a:t>返回主程序后会再次响应中断。</a:t>
                </a:r>
              </a:p>
              <a:p>
                <a:pPr marL="0" indent="0" eaLnBrk="1" hangingPunct="1">
                  <a:spcBef>
                    <a:spcPct val="0"/>
                  </a:spcBef>
                  <a:buFont typeface="Wingdings" pitchFamily="2" charset="2"/>
                  <a:buNone/>
                  <a:defRPr/>
                </a:pPr>
                <a:r>
                  <a:rPr lang="zh-CN" altLang="en-US" sz="2400" b="1" dirty="0" smtClean="0">
                    <a:latin typeface="+mn-ea"/>
                  </a:rPr>
                  <a:t>    适于外中断以</a:t>
                </a:r>
                <a:r>
                  <a:rPr lang="zh-CN" altLang="en-US" sz="2400" b="1" dirty="0" smtClean="0">
                    <a:solidFill>
                      <a:schemeClr val="accent2"/>
                    </a:solidFill>
                    <a:latin typeface="+mn-ea"/>
                  </a:rPr>
                  <a:t>低电平输入时间略长，</a:t>
                </a:r>
                <a:r>
                  <a:rPr lang="zh-CN" altLang="en-US" sz="2400" b="1" dirty="0" smtClean="0">
                    <a:latin typeface="+mn-ea"/>
                  </a:rPr>
                  <a:t>且在执行中断服务程序时间内能</a:t>
                </a:r>
                <a:r>
                  <a:rPr lang="zh-CN" altLang="en-US" sz="2400" b="1" dirty="0" smtClean="0">
                    <a:solidFill>
                      <a:schemeClr val="accent2"/>
                    </a:solidFill>
                    <a:latin typeface="+mn-ea"/>
                  </a:rPr>
                  <a:t>外部中断输入电平又变为高电平</a:t>
                </a:r>
                <a:r>
                  <a:rPr lang="zh-CN" altLang="en-US" sz="2400" b="1" dirty="0" smtClean="0">
                    <a:latin typeface="+mn-ea"/>
                  </a:rPr>
                  <a:t>的情况。</a:t>
                </a:r>
                <a:endParaRPr lang="en-US" altLang="zh-CN" sz="2400" b="1" dirty="0" smtClean="0">
                  <a:solidFill>
                    <a:srgbClr val="C00000"/>
                  </a:solidFill>
                  <a:latin typeface="+mn-ea"/>
                </a:endParaRPr>
              </a:p>
              <a:p>
                <a:pPr marL="0" indent="0" eaLnBrk="1" hangingPunct="1">
                  <a:spcBef>
                    <a:spcPct val="0"/>
                  </a:spcBef>
                  <a:buFont typeface="Wingdings" pitchFamily="2" charset="2"/>
                  <a:buNone/>
                  <a:defRPr/>
                </a:pPr>
                <a:r>
                  <a:rPr lang="en-US" altLang="zh-CN" sz="2400" b="1" dirty="0" smtClean="0">
                    <a:solidFill>
                      <a:srgbClr val="C00000"/>
                    </a:solidFill>
                    <a:latin typeface="+mn-ea"/>
                  </a:rPr>
                  <a:t>	</a:t>
                </a:r>
                <a:r>
                  <a:rPr lang="en-US" altLang="zh-CN" sz="2400" b="1" dirty="0" smtClean="0">
                    <a:solidFill>
                      <a:srgbClr val="9900FF"/>
                    </a:solidFill>
                    <a:latin typeface="+mn-ea"/>
                  </a:rPr>
                  <a:t>2</a:t>
                </a:r>
                <a:r>
                  <a:rPr lang="zh-CN" altLang="en-US" sz="2400" b="1" dirty="0" smtClean="0">
                    <a:solidFill>
                      <a:srgbClr val="9900FF"/>
                    </a:solidFill>
                    <a:latin typeface="+mn-ea"/>
                  </a:rPr>
                  <a:t>.边沿触发方式（下降沿） </a:t>
                </a:r>
              </a:p>
              <a:p>
                <a:pPr marL="0" indent="0" eaLnBrk="1" hangingPunct="1">
                  <a:spcBef>
                    <a:spcPct val="0"/>
                  </a:spcBef>
                  <a:buFont typeface="Wingdings" pitchFamily="2" charset="2"/>
                  <a:buNone/>
                  <a:defRPr/>
                </a:pPr>
                <a:r>
                  <a:rPr lang="zh-CN" altLang="en-US" sz="2400" b="1" dirty="0" smtClean="0">
                    <a:solidFill>
                      <a:schemeClr val="tx2"/>
                    </a:solidFill>
                    <a:latin typeface="+mn-ea"/>
                  </a:rPr>
                  <a:t>    如机器连续查询外部中断线，其中</a:t>
                </a:r>
                <a:r>
                  <a:rPr lang="en-US" altLang="zh-CN" sz="2400" b="1" dirty="0" smtClean="0">
                    <a:solidFill>
                      <a:schemeClr val="tx2"/>
                    </a:solidFill>
                    <a:latin typeface="+mn-ea"/>
                  </a:rPr>
                  <a:t>1</a:t>
                </a:r>
                <a:r>
                  <a:rPr lang="zh-CN" altLang="en-US" sz="2400" b="1" dirty="0" smtClean="0">
                    <a:solidFill>
                      <a:schemeClr val="tx2"/>
                    </a:solidFill>
                    <a:latin typeface="+mn-ea"/>
                  </a:rPr>
                  <a:t>个机器周期</a:t>
                </a:r>
                <a:r>
                  <a:rPr lang="zh-CN" altLang="en-US" sz="2400" b="1" dirty="0" smtClean="0">
                    <a:solidFill>
                      <a:srgbClr val="3333FF"/>
                    </a:solidFill>
                    <a:latin typeface="+mn-ea"/>
                  </a:rPr>
                  <a:t>采样到外部中断输入为高，下一个机器周期采样为低，则置“1”</a:t>
                </a:r>
                <a:r>
                  <a:rPr lang="zh-CN" altLang="en-US" sz="2400" b="1" dirty="0" smtClean="0">
                    <a:latin typeface="+mn-ea"/>
                  </a:rPr>
                  <a:t>产生中断请求标志。</a:t>
                </a:r>
                <a:r>
                  <a:rPr lang="zh-CN" altLang="en-US" sz="2400" b="1" dirty="0" smtClean="0">
                    <a:solidFill>
                      <a:schemeClr val="tx2"/>
                    </a:solidFill>
                    <a:latin typeface="+mn-ea"/>
                  </a:rPr>
                  <a:t>直到</a:t>
                </a:r>
                <a:r>
                  <a:rPr lang="en-US" altLang="zh-CN" sz="2400" b="1" dirty="0" smtClean="0">
                    <a:solidFill>
                      <a:schemeClr val="tx2"/>
                    </a:solidFill>
                    <a:latin typeface="+mn-ea"/>
                  </a:rPr>
                  <a:t>CPU</a:t>
                </a:r>
                <a:r>
                  <a:rPr lang="zh-CN" altLang="en-US" sz="2400" b="1" dirty="0" smtClean="0">
                    <a:solidFill>
                      <a:schemeClr val="tx2"/>
                    </a:solidFill>
                    <a:latin typeface="+mn-ea"/>
                  </a:rPr>
                  <a:t>响应此中断时，该标志才清0。这样不会丢失中断，但</a:t>
                </a:r>
                <a:r>
                  <a:rPr lang="zh-CN" altLang="en-US" sz="2400" b="1" dirty="0" smtClean="0">
                    <a:latin typeface="+mn-ea"/>
                  </a:rPr>
                  <a:t>输入的</a:t>
                </a:r>
                <a:r>
                  <a:rPr lang="zh-CN" altLang="en-US" sz="2400" b="1" dirty="0" smtClean="0">
                    <a:solidFill>
                      <a:srgbClr val="3333FF"/>
                    </a:solidFill>
                    <a:latin typeface="+mn-ea"/>
                  </a:rPr>
                  <a:t>负脉冲宽度至少保持1个机器周期</a:t>
                </a:r>
                <a:r>
                  <a:rPr lang="en-US" altLang="zh-CN" sz="2400" b="1" dirty="0" smtClean="0">
                    <a:solidFill>
                      <a:srgbClr val="3333FF"/>
                    </a:solidFill>
                    <a:latin typeface="+mn-ea"/>
                  </a:rPr>
                  <a:t>。</a:t>
                </a:r>
              </a:p>
              <a:p>
                <a:pPr marL="0" indent="0" eaLnBrk="1" hangingPunct="1">
                  <a:spcBef>
                    <a:spcPct val="0"/>
                  </a:spcBef>
                  <a:buFont typeface="Wingdings" pitchFamily="2" charset="2"/>
                  <a:buNone/>
                  <a:defRPr/>
                </a:pPr>
                <a:r>
                  <a:rPr lang="en-US" altLang="zh-CN" dirty="0">
                    <a:solidFill>
                      <a:srgbClr val="3333FF"/>
                    </a:solidFill>
                    <a:latin typeface="+mn-ea"/>
                  </a:rPr>
                  <a:t> </a:t>
                </a:r>
                <a:r>
                  <a:rPr lang="en-US" altLang="zh-CN" dirty="0" smtClean="0">
                    <a:solidFill>
                      <a:srgbClr val="3333FF"/>
                    </a:solidFill>
                    <a:latin typeface="+mn-ea"/>
                  </a:rPr>
                  <a:t>   </a:t>
                </a:r>
                <a:r>
                  <a:rPr lang="zh-CN" altLang="en-US" dirty="0" smtClean="0">
                    <a:latin typeface="+mn-ea"/>
                  </a:rPr>
                  <a:t>适用于中断信号时间短，即</a:t>
                </a:r>
                <a:r>
                  <a:rPr lang="zh-CN" altLang="en-US" dirty="0" smtClean="0">
                    <a:solidFill>
                      <a:schemeClr val="accent2"/>
                    </a:solidFill>
                    <a:latin typeface="+mn-ea"/>
                  </a:rPr>
                  <a:t>瞬间变化产生</a:t>
                </a:r>
                <a:r>
                  <a:rPr lang="zh-CN" altLang="en-US" dirty="0" smtClean="0">
                    <a:latin typeface="+mn-ea"/>
                  </a:rPr>
                  <a:t>的情况</a:t>
                </a:r>
                <a:endParaRPr lang="en-US" altLang="zh-CN" sz="2400" b="1" dirty="0" smtClean="0">
                  <a:latin typeface="+mn-ea"/>
                </a:endParaRPr>
              </a:p>
              <a:p>
                <a:pPr marL="0" indent="0" eaLnBrk="1" hangingPunct="1">
                  <a:spcBef>
                    <a:spcPct val="0"/>
                  </a:spcBef>
                  <a:buFont typeface="Wingdings" pitchFamily="2" charset="2"/>
                  <a:buNone/>
                  <a:defRPr/>
                </a:pPr>
                <a:r>
                  <a:rPr lang="zh-CN" altLang="en-US" sz="2400" b="1" dirty="0" smtClean="0">
                    <a:solidFill>
                      <a:srgbClr val="0000FF"/>
                    </a:solidFill>
                    <a:latin typeface="+mn-ea"/>
                  </a:rPr>
                  <a:t>    </a:t>
                </a:r>
              </a:p>
            </p:txBody>
          </p:sp>
        </mc:Choice>
        <mc:Fallback xmlns="">
          <p:sp>
            <p:nvSpPr>
              <p:cNvPr id="296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93" r="-2664" b="-6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82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A721063-33C9-4E8E-9835-EA69FAD9CDED}" type="slidenum">
              <a:rPr lang="zh-CN" altLang="en-US" sz="100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zh-CN" sz="1000"/>
          </a:p>
        </p:txBody>
      </p:sp>
      <p:pic>
        <p:nvPicPr>
          <p:cNvPr id="2048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15888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F55787AE-8376-43AC-971F-5D57766ED0E5}" type="slidenum">
              <a:rPr lang="en-US" altLang="zh-CN" smtClean="0"/>
              <a:t>17</a:t>
            </a:fld>
            <a:endParaRPr lang="en-US" altLang="zh-C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8"/>
          <p:cNvSpPr>
            <a:spLocks noGrp="1" noChangeArrowheads="1"/>
          </p:cNvSpPr>
          <p:nvPr>
            <p:ph type="title"/>
          </p:nvPr>
        </p:nvSpPr>
        <p:spPr>
          <a:xfrm>
            <a:off x="611560" y="476672"/>
            <a:ext cx="7673975" cy="6096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zh-CN" altLang="en-US" sz="3200" b="1" dirty="0" smtClean="0">
                <a:solidFill>
                  <a:srgbClr val="990000"/>
                </a:solidFill>
                <a:latin typeface="+mn-ea"/>
                <a:ea typeface="+mn-ea"/>
              </a:rPr>
              <a:t>5.</a:t>
            </a:r>
            <a:r>
              <a:rPr lang="en-US" altLang="zh-CN" sz="3200" b="1" dirty="0" smtClean="0">
                <a:solidFill>
                  <a:srgbClr val="990000"/>
                </a:solidFill>
                <a:latin typeface="+mn-ea"/>
                <a:ea typeface="+mn-ea"/>
              </a:rPr>
              <a:t>3.5  </a:t>
            </a:r>
            <a:r>
              <a:rPr lang="zh-CN" altLang="en-US" sz="3200" b="1" dirty="0" smtClean="0">
                <a:solidFill>
                  <a:srgbClr val="990000"/>
                </a:solidFill>
                <a:latin typeface="+mn-ea"/>
                <a:ea typeface="+mn-ea"/>
              </a:rPr>
              <a:t>中断请求的撤消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9900FF"/>
                </a:solidFill>
                <a:latin typeface="+mn-ea"/>
              </a:rPr>
              <a:t>   1．定时器/计数器中断请求的撤消 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   中断请求被响应后，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硬件会自动清中断标志位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TF0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或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TF1。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9900FF"/>
                </a:solidFill>
                <a:latin typeface="+mn-ea"/>
              </a:rPr>
              <a:t>   2．外部中断请求的撤消 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   （1）</a:t>
            </a:r>
            <a:r>
              <a:rPr lang="zh-CN" altLang="en-US" sz="2400" b="1" dirty="0" smtClean="0">
                <a:latin typeface="+mn-ea"/>
              </a:rPr>
              <a:t>下跳沿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方式外部中断请求的撤消是</a:t>
            </a:r>
            <a:r>
              <a:rPr lang="zh-CN" altLang="en-US" sz="2400" b="1" dirty="0" smtClean="0">
                <a:solidFill>
                  <a:srgbClr val="FF0066"/>
                </a:solidFill>
                <a:latin typeface="+mn-ea"/>
              </a:rPr>
              <a:t>自动撤消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的。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   （2）</a:t>
            </a:r>
            <a:r>
              <a:rPr lang="zh-CN" altLang="en-US" sz="2400" b="1" dirty="0" smtClean="0">
                <a:latin typeface="+mn-ea"/>
              </a:rPr>
              <a:t>低电平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方式外部中断请求的撤消，除了标志位清“0”之外，</a:t>
            </a:r>
            <a:r>
              <a:rPr lang="zh-CN" altLang="en-US" sz="2400" b="1" dirty="0" smtClean="0">
                <a:latin typeface="+mn-ea"/>
              </a:rPr>
              <a:t>还需在中断响应后将中断请求信号引脚从低电平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强制改变为高电平</a:t>
            </a:r>
            <a:r>
              <a:rPr lang="zh-CN" altLang="en-US" sz="2400" b="1" dirty="0" smtClean="0">
                <a:latin typeface="+mn-ea"/>
              </a:rPr>
              <a:t>（这一点一般外围芯片带有相应的接口电路）。</a:t>
            </a:r>
            <a:endParaRPr lang="en-US" altLang="zh-CN" sz="2400" b="1" dirty="0" smtClean="0">
              <a:latin typeface="+mn-ea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外部中断标志位由硬件自动复位</a:t>
            </a:r>
            <a:endParaRPr lang="en-US" altLang="zh-CN" sz="2400" b="1" dirty="0" smtClean="0">
              <a:solidFill>
                <a:schemeClr val="accent2"/>
              </a:solidFill>
              <a:latin typeface="+mn-ea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9900FF"/>
                </a:solidFill>
                <a:latin typeface="+mn-ea"/>
              </a:rPr>
              <a:t>   3．串行口中断请求的撤消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 响应串行口的中断后，</a:t>
            </a:r>
            <a:r>
              <a:rPr lang="en-US" altLang="zh-CN" sz="2400" b="1" dirty="0" smtClean="0">
                <a:latin typeface="+mn-ea"/>
              </a:rPr>
              <a:t>CPU</a:t>
            </a:r>
            <a:r>
              <a:rPr lang="zh-CN" altLang="en-US" sz="2400" b="1" dirty="0" smtClean="0">
                <a:latin typeface="+mn-ea"/>
              </a:rPr>
              <a:t>无法知道是接收中断还是发送中断，还需测试这两个中断标志位的状态，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以判定是接收操作还是发送操作，然后才能清除。</a:t>
            </a:r>
            <a:r>
              <a:rPr lang="zh-CN" altLang="en-US" sz="2400" b="1" dirty="0" smtClean="0">
                <a:latin typeface="+mn-ea"/>
              </a:rPr>
              <a:t>所以，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串行口中断请求的撤消只能用软件清除：</a:t>
            </a:r>
            <a:r>
              <a:rPr lang="en-US" altLang="zh-CN" sz="2400" b="1" dirty="0" smtClean="0">
                <a:latin typeface="+mn-ea"/>
              </a:rPr>
              <a:t>	  TI=0  ；</a:t>
            </a:r>
            <a:r>
              <a:rPr lang="zh-CN" altLang="en-US" sz="2400" b="1" dirty="0" smtClean="0">
                <a:latin typeface="+mn-ea"/>
              </a:rPr>
              <a:t>清</a:t>
            </a:r>
            <a:r>
              <a:rPr lang="en-US" altLang="zh-CN" sz="2400" b="1" dirty="0" smtClean="0">
                <a:latin typeface="+mn-ea"/>
              </a:rPr>
              <a:t>TI</a:t>
            </a:r>
            <a:r>
              <a:rPr lang="zh-CN" altLang="en-US" sz="2400" b="1" dirty="0" smtClean="0">
                <a:latin typeface="+mn-ea"/>
              </a:rPr>
              <a:t>标志位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		  RI=0  ；</a:t>
            </a:r>
            <a:r>
              <a:rPr lang="zh-CN" altLang="en-US" sz="2400" b="1" dirty="0" smtClean="0">
                <a:latin typeface="+mn-ea"/>
              </a:rPr>
              <a:t>清</a:t>
            </a:r>
            <a:r>
              <a:rPr lang="en-US" altLang="zh-CN" sz="2400" b="1" dirty="0" smtClean="0">
                <a:latin typeface="+mn-ea"/>
              </a:rPr>
              <a:t>RI</a:t>
            </a:r>
            <a:r>
              <a:rPr lang="zh-CN" altLang="en-US" sz="2400" b="1" dirty="0" smtClean="0">
                <a:latin typeface="+mn-ea"/>
              </a:rPr>
              <a:t>标志位</a:t>
            </a:r>
          </a:p>
        </p:txBody>
      </p:sp>
      <p:sp>
        <p:nvSpPr>
          <p:cNvPr id="2150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ADFA7F5-7765-4B28-86C3-FE8E7F275D00}" type="slidenum">
              <a:rPr lang="zh-CN" altLang="en-US" sz="100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zh-CN" sz="1000"/>
          </a:p>
        </p:txBody>
      </p:sp>
      <p:pic>
        <p:nvPicPr>
          <p:cNvPr id="2150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15888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31C8533-DDFE-4765-AE8F-2A2ECD4AFBB8}" type="slidenum">
              <a:rPr lang="en-US" altLang="zh-CN" smtClean="0"/>
              <a:t>18</a:t>
            </a:fld>
            <a:endParaRPr lang="en-US" altLang="zh-C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>
          <a:xfrm>
            <a:off x="251520" y="620688"/>
            <a:ext cx="8640960" cy="537592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b="1" dirty="0" smtClean="0">
                <a:solidFill>
                  <a:srgbClr val="990000"/>
                </a:solidFill>
                <a:latin typeface="宋体" pitchFamily="2" charset="-122"/>
              </a:rPr>
              <a:t>5.</a:t>
            </a:r>
            <a:r>
              <a:rPr lang="en-US" altLang="zh-CN" b="1" dirty="0" smtClean="0">
                <a:solidFill>
                  <a:srgbClr val="990000"/>
                </a:solidFill>
                <a:latin typeface="宋体" pitchFamily="2" charset="-122"/>
              </a:rPr>
              <a:t>4  </a:t>
            </a:r>
            <a:r>
              <a:rPr lang="zh-CN" altLang="en-US" b="1" dirty="0" smtClean="0">
                <a:solidFill>
                  <a:srgbClr val="990000"/>
                </a:solidFill>
                <a:latin typeface="宋体" pitchFamily="2" charset="-122"/>
              </a:rPr>
              <a:t>中断系统初始化及中断服务程序的设计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0" y="1052802"/>
            <a:ext cx="9144000" cy="5084430"/>
          </a:xfrm>
        </p:spPr>
        <p:txBody>
          <a:bodyPr/>
          <a:lstStyle/>
          <a:p>
            <a:pPr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altLang="zh-CN" b="1" dirty="0" smtClean="0">
                <a:solidFill>
                  <a:srgbClr val="9900FF"/>
                </a:solidFill>
                <a:latin typeface="+mn-ea"/>
              </a:rPr>
              <a:t>1.</a:t>
            </a:r>
            <a:r>
              <a:rPr lang="zh-CN" b="1" dirty="0" smtClean="0">
                <a:solidFill>
                  <a:srgbClr val="9900FF"/>
                </a:solidFill>
              </a:rPr>
              <a:t>中断系统的初始化</a:t>
            </a:r>
            <a:r>
              <a:rPr lang="zh-CN" altLang="en-US" b="1" dirty="0" smtClean="0">
                <a:solidFill>
                  <a:srgbClr val="9900FF"/>
                </a:solidFill>
              </a:rPr>
              <a:t>：</a:t>
            </a:r>
            <a:r>
              <a:rPr lang="en-US" b="1" dirty="0" smtClean="0">
                <a:solidFill>
                  <a:srgbClr val="9900FF"/>
                </a:solidFill>
              </a:rPr>
              <a:t> </a:t>
            </a:r>
            <a:endParaRPr lang="zh-CN" b="1" dirty="0" smtClean="0">
              <a:solidFill>
                <a:srgbClr val="9900FF"/>
              </a:solidFill>
            </a:endParaRPr>
          </a:p>
          <a:p>
            <a:pPr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zh-CN" dirty="0" smtClean="0"/>
              <a:t>开相应中断源的中断允许，开总中断允许，设置中断优先级。</a:t>
            </a:r>
            <a:endParaRPr lang="en-US" altLang="zh-CN" b="1" dirty="0" smtClean="0">
              <a:solidFill>
                <a:srgbClr val="9900FF"/>
              </a:solidFill>
              <a:latin typeface="+mn-ea"/>
            </a:endParaRPr>
          </a:p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altLang="zh-CN" b="1" dirty="0" smtClean="0">
                <a:solidFill>
                  <a:srgbClr val="9900FF"/>
                </a:solidFill>
                <a:latin typeface="+mn-ea"/>
              </a:rPr>
              <a:t>    2. </a:t>
            </a:r>
            <a:r>
              <a:rPr lang="zh-CN" altLang="en-US" b="1" dirty="0" smtClean="0">
                <a:solidFill>
                  <a:srgbClr val="9900FF"/>
                </a:solidFill>
                <a:latin typeface="+mn-ea"/>
              </a:rPr>
              <a:t>中断服务程序设计的任务 </a:t>
            </a:r>
          </a:p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zh-CN" altLang="en-US" b="1" dirty="0" smtClean="0">
                <a:solidFill>
                  <a:schemeClr val="tx2"/>
                </a:solidFill>
                <a:latin typeface="+mn-ea"/>
              </a:rPr>
              <a:t>  基本任务：</a:t>
            </a:r>
            <a:r>
              <a:rPr lang="en-US" altLang="zh-CN" b="1" dirty="0" smtClean="0"/>
              <a:t> </a:t>
            </a:r>
            <a:r>
              <a:rPr lang="zh-CN" b="1" dirty="0" smtClean="0"/>
              <a:t>保护现场，用户根据需要编写程序完成中断要处理的事务，结束时恢复现场。</a:t>
            </a:r>
            <a:endParaRPr lang="en-US" altLang="zh-CN" b="1" dirty="0" smtClean="0">
              <a:solidFill>
                <a:srgbClr val="0000FF"/>
              </a:solidFill>
              <a:latin typeface="+mn-ea"/>
            </a:endParaRPr>
          </a:p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altLang="zh-CN" b="1" dirty="0">
                <a:latin typeface="+mn-ea"/>
              </a:rPr>
              <a:t> </a:t>
            </a:r>
            <a:r>
              <a:rPr lang="en-US" altLang="zh-CN" b="1" dirty="0" smtClean="0">
                <a:latin typeface="+mn-ea"/>
              </a:rPr>
              <a:t>   </a:t>
            </a:r>
            <a:r>
              <a:rPr lang="zh-CN" altLang="en-US" b="1" dirty="0" smtClean="0">
                <a:latin typeface="+mn-ea"/>
              </a:rPr>
              <a:t>例5-3 </a:t>
            </a:r>
            <a:r>
              <a:rPr lang="zh-CN" altLang="en-US" b="1" dirty="0" smtClean="0">
                <a:solidFill>
                  <a:schemeClr val="tx2"/>
                </a:solidFill>
                <a:latin typeface="+mn-ea"/>
              </a:rPr>
              <a:t>假设允许外部中断0中断，并设定它为高级中断，其它中断源为低级中断，采用跳沿触发方式。</a:t>
            </a:r>
            <a:endParaRPr lang="en-US" altLang="zh-CN" b="1" dirty="0" smtClean="0">
              <a:solidFill>
                <a:schemeClr val="tx2"/>
              </a:solidFill>
              <a:latin typeface="+mn-ea"/>
            </a:endParaRPr>
          </a:p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altLang="zh-CN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schemeClr val="tx2"/>
                </a:solidFill>
                <a:latin typeface="+mn-ea"/>
              </a:rPr>
              <a:t>   </a:t>
            </a:r>
            <a:r>
              <a:rPr lang="zh-CN" altLang="en-US" b="1" dirty="0" smtClean="0">
                <a:solidFill>
                  <a:schemeClr val="accent2"/>
                </a:solidFill>
                <a:latin typeface="+mn-ea"/>
              </a:rPr>
              <a:t>在主程序中编写如下程序段：</a:t>
            </a:r>
          </a:p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altLang="zh-CN" b="1" dirty="0" smtClean="0">
                <a:solidFill>
                  <a:schemeClr val="tx2"/>
                </a:solidFill>
                <a:latin typeface="+mn-ea"/>
              </a:rPr>
              <a:t>  		</a:t>
            </a:r>
            <a:r>
              <a:rPr lang="en-US" altLang="zh-CN" b="1" dirty="0" smtClean="0">
                <a:latin typeface="+mn-ea"/>
              </a:rPr>
              <a:t>   EA=1  ；CPU</a:t>
            </a:r>
            <a:r>
              <a:rPr lang="zh-CN" altLang="en-US" b="1" dirty="0" smtClean="0">
                <a:latin typeface="+mn-ea"/>
              </a:rPr>
              <a:t>开中断</a:t>
            </a:r>
          </a:p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altLang="zh-CN" b="1" dirty="0" smtClean="0">
                <a:latin typeface="+mn-ea"/>
              </a:rPr>
              <a:t>  		   ET0=1 ；</a:t>
            </a:r>
            <a:r>
              <a:rPr lang="zh-CN" altLang="en-US" b="1" dirty="0" smtClean="0">
                <a:latin typeface="+mn-ea"/>
              </a:rPr>
              <a:t>允许外中断0产生中断</a:t>
            </a:r>
          </a:p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altLang="zh-CN" b="1" dirty="0" smtClean="0">
                <a:latin typeface="+mn-ea"/>
              </a:rPr>
              <a:t>  		   PX0=1 ；</a:t>
            </a:r>
            <a:r>
              <a:rPr lang="zh-CN" altLang="en-US" b="1" dirty="0" smtClean="0">
                <a:latin typeface="+mn-ea"/>
              </a:rPr>
              <a:t>外中断0为高级中断</a:t>
            </a:r>
          </a:p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altLang="zh-CN" b="1" dirty="0" smtClean="0">
                <a:latin typeface="+mn-ea"/>
              </a:rPr>
              <a:t>  		   IT0=1 ；</a:t>
            </a:r>
            <a:r>
              <a:rPr lang="zh-CN" altLang="en-US" b="1" dirty="0" smtClean="0">
                <a:latin typeface="+mn-ea"/>
              </a:rPr>
              <a:t>外中断0为跳沿触发方式 </a:t>
            </a:r>
          </a:p>
        </p:txBody>
      </p:sp>
      <p:sp>
        <p:nvSpPr>
          <p:cNvPr id="22530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73E636B-655F-419C-9A84-78B39AE1671E}" type="slidenum">
              <a:rPr lang="zh-CN" altLang="en-US" sz="100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zh-CN" sz="1000"/>
          </a:p>
        </p:txBody>
      </p:sp>
      <p:pic>
        <p:nvPicPr>
          <p:cNvPr id="225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15888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8140E1ED-3D76-43D6-9627-2AE146D7E7D0}" type="slidenum">
              <a:rPr lang="en-US" altLang="zh-CN" smtClean="0"/>
              <a:t>19</a:t>
            </a:fld>
            <a:endParaRPr lang="en-US" altLang="zh-C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628" y="1124744"/>
            <a:ext cx="8928744" cy="5012488"/>
          </a:xfrm>
        </p:spPr>
        <p:txBody>
          <a:bodyPr/>
          <a:lstStyle/>
          <a:p>
            <a:pPr lvl="0" indent="0" eaLnBrk="1" hangingPunct="1">
              <a:spcBef>
                <a:spcPct val="0"/>
              </a:spcBef>
              <a:defRPr/>
            </a:pPr>
            <a:r>
              <a:rPr kumimoji="1" lang="zh-CN" altLang="en-US" kern="1200" dirty="0" smtClean="0">
                <a:solidFill>
                  <a:srgbClr val="000000"/>
                </a:solidFill>
                <a:latin typeface="宋体"/>
              </a:rPr>
              <a:t>    中断</a:t>
            </a:r>
            <a:r>
              <a:rPr kumimoji="1" lang="zh-CN" altLang="en-US" kern="1200" dirty="0">
                <a:solidFill>
                  <a:srgbClr val="000000"/>
                </a:solidFill>
                <a:latin typeface="宋体"/>
              </a:rPr>
              <a:t>源向</a:t>
            </a:r>
            <a:r>
              <a:rPr kumimoji="1" lang="en-US" altLang="zh-CN" kern="1200" dirty="0">
                <a:solidFill>
                  <a:srgbClr val="000000"/>
                </a:solidFill>
                <a:latin typeface="宋体"/>
              </a:rPr>
              <a:t>CPU</a:t>
            </a:r>
            <a:r>
              <a:rPr kumimoji="1" lang="zh-CN" altLang="en-US" kern="1200" dirty="0">
                <a:solidFill>
                  <a:srgbClr val="000000"/>
                </a:solidFill>
                <a:latin typeface="宋体"/>
              </a:rPr>
              <a:t>提出的处理请求，称为</a:t>
            </a:r>
            <a:r>
              <a:rPr kumimoji="1" lang="zh-CN" altLang="en-US" kern="1200" dirty="0">
                <a:solidFill>
                  <a:srgbClr val="FF0000"/>
                </a:solidFill>
                <a:latin typeface="宋体"/>
              </a:rPr>
              <a:t>中断请求</a:t>
            </a:r>
            <a:r>
              <a:rPr kumimoji="1" lang="zh-CN" altLang="en-US" kern="1200" dirty="0">
                <a:solidFill>
                  <a:srgbClr val="000000"/>
                </a:solidFill>
                <a:latin typeface="宋体"/>
              </a:rPr>
              <a:t>。</a:t>
            </a:r>
            <a:r>
              <a:rPr kumimoji="1" lang="en-US" altLang="zh-CN" kern="1200" dirty="0">
                <a:solidFill>
                  <a:srgbClr val="3333FF"/>
                </a:solidFill>
                <a:latin typeface="宋体"/>
              </a:rPr>
              <a:t>CPU</a:t>
            </a:r>
            <a:r>
              <a:rPr kumimoji="1" lang="zh-CN" altLang="en-US" kern="1200" dirty="0">
                <a:solidFill>
                  <a:srgbClr val="3333FF"/>
                </a:solidFill>
                <a:latin typeface="宋体"/>
              </a:rPr>
              <a:t>在每条指令的最后一个机器周期检查是否有中断</a:t>
            </a:r>
            <a:r>
              <a:rPr kumimoji="1" lang="zh-CN" altLang="en-US" kern="1200" dirty="0">
                <a:solidFill>
                  <a:srgbClr val="000000"/>
                </a:solidFill>
                <a:latin typeface="宋体"/>
              </a:rPr>
              <a:t>，如允许则进入中断响应。</a:t>
            </a:r>
            <a:endParaRPr kumimoji="1" lang="en-US" altLang="zh-CN" kern="1200" dirty="0">
              <a:solidFill>
                <a:srgbClr val="000000"/>
              </a:solidFill>
              <a:latin typeface="宋体"/>
            </a:endParaRPr>
          </a:p>
          <a:p>
            <a:pPr lvl="0" indent="0" eaLnBrk="1" hangingPunct="1">
              <a:spcBef>
                <a:spcPct val="0"/>
              </a:spcBef>
              <a:defRPr/>
            </a:pPr>
            <a:r>
              <a:rPr kumimoji="1" lang="en-US" altLang="zh-CN" kern="1200" dirty="0">
                <a:solidFill>
                  <a:srgbClr val="FF0000"/>
                </a:solidFill>
                <a:latin typeface="宋体"/>
              </a:rPr>
              <a:t>    </a:t>
            </a:r>
            <a:r>
              <a:rPr kumimoji="1" lang="zh-CN" altLang="en-US" kern="1200" dirty="0">
                <a:solidFill>
                  <a:srgbClr val="FF0000"/>
                </a:solidFill>
                <a:latin typeface="宋体"/>
              </a:rPr>
              <a:t>中断响应：</a:t>
            </a:r>
            <a:r>
              <a:rPr kumimoji="1" lang="zh-CN" altLang="en-US" kern="1200" dirty="0">
                <a:solidFill>
                  <a:srgbClr val="000000"/>
                </a:solidFill>
                <a:latin typeface="宋体"/>
              </a:rPr>
              <a:t>如有</a:t>
            </a:r>
            <a:r>
              <a:rPr kumimoji="1" lang="zh-CN" altLang="en-US" kern="1200" dirty="0">
                <a:solidFill>
                  <a:srgbClr val="3333FF"/>
                </a:solidFill>
                <a:latin typeface="宋体"/>
              </a:rPr>
              <a:t>多中断源则判优先级、保存断点</a:t>
            </a:r>
            <a:r>
              <a:rPr kumimoji="1" lang="zh-CN" altLang="en-US" kern="1200" dirty="0">
                <a:solidFill>
                  <a:srgbClr val="000000"/>
                </a:solidFill>
                <a:latin typeface="宋体"/>
              </a:rPr>
              <a:t>。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中断请求被响应后，可采用长调用（</a:t>
            </a:r>
            <a:r>
              <a:rPr lang="en-US" altLang="zh-CN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LCALL</a:t>
            </a:r>
            <a:r>
              <a:rPr lang="zh-CN" altLang="en-US" kern="12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）将程序转向对应的中断矢量地址，执行执行中断服务程序。</a:t>
            </a:r>
            <a:endParaRPr kumimoji="1" lang="en-US" altLang="zh-CN" kern="1200" dirty="0">
              <a:solidFill>
                <a:srgbClr val="000000"/>
              </a:solidFill>
              <a:latin typeface="宋体"/>
            </a:endParaRPr>
          </a:p>
          <a:p>
            <a:pPr lvl="0" indent="0" eaLnBrk="1" hangingPunct="1">
              <a:spcBef>
                <a:spcPct val="0"/>
              </a:spcBef>
              <a:defRPr/>
            </a:pPr>
            <a:r>
              <a:rPr kumimoji="1" lang="en-US" altLang="zh-CN" kern="1200" dirty="0">
                <a:solidFill>
                  <a:srgbClr val="FF0000"/>
                </a:solidFill>
                <a:latin typeface="宋体"/>
              </a:rPr>
              <a:t>    </a:t>
            </a:r>
            <a:r>
              <a:rPr kumimoji="1" lang="zh-CN" altLang="en-US" kern="1200" dirty="0">
                <a:solidFill>
                  <a:srgbClr val="FF0000"/>
                </a:solidFill>
                <a:latin typeface="宋体"/>
              </a:rPr>
              <a:t>中断服务程序处理：</a:t>
            </a:r>
            <a:r>
              <a:rPr kumimoji="1" lang="zh-CN" altLang="en-US" kern="1200" dirty="0">
                <a:solidFill>
                  <a:srgbClr val="000000"/>
                </a:solidFill>
                <a:latin typeface="宋体"/>
              </a:rPr>
              <a:t>完成中断要处理的事务，用户根据需要编写程序。</a:t>
            </a:r>
            <a:r>
              <a:rPr kumimoji="1" lang="zh-CN" altLang="en-US" kern="1200" dirty="0">
                <a:solidFill>
                  <a:srgbClr val="3333FF"/>
                </a:solidFill>
                <a:latin typeface="宋体"/>
              </a:rPr>
              <a:t>注意：保护现场，结束时恢复现场。</a:t>
            </a:r>
            <a:endParaRPr kumimoji="1" lang="en-US" altLang="zh-CN" kern="1200" dirty="0">
              <a:solidFill>
                <a:srgbClr val="3333FF"/>
              </a:solidFill>
              <a:latin typeface="宋体"/>
            </a:endParaRPr>
          </a:p>
          <a:p>
            <a:pPr lvl="0" indent="0" eaLnBrk="1" hangingPunct="1">
              <a:spcBef>
                <a:spcPct val="0"/>
              </a:spcBef>
              <a:defRPr/>
            </a:pPr>
            <a:r>
              <a:rPr kumimoji="1" lang="en-US" altLang="zh-CN" kern="1200" dirty="0">
                <a:solidFill>
                  <a:srgbClr val="FF0000"/>
                </a:solidFill>
                <a:latin typeface="宋体"/>
              </a:rPr>
              <a:t>    </a:t>
            </a:r>
            <a:r>
              <a:rPr kumimoji="1" lang="zh-CN" altLang="en-US" kern="1200" dirty="0">
                <a:solidFill>
                  <a:srgbClr val="FF0000"/>
                </a:solidFill>
                <a:latin typeface="宋体"/>
              </a:rPr>
              <a:t>中断返回：</a:t>
            </a:r>
            <a:r>
              <a:rPr kumimoji="1" lang="zh-CN" altLang="en-US" kern="1200" dirty="0">
                <a:solidFill>
                  <a:srgbClr val="000000"/>
                </a:solidFill>
                <a:latin typeface="宋体"/>
              </a:rPr>
              <a:t>通过执行一条“</a:t>
            </a:r>
            <a:r>
              <a:rPr kumimoji="1" lang="en-US" altLang="zh-CN" kern="1200" dirty="0">
                <a:solidFill>
                  <a:srgbClr val="000000"/>
                </a:solidFill>
                <a:latin typeface="宋体"/>
              </a:rPr>
              <a:t>RETI</a:t>
            </a:r>
            <a:r>
              <a:rPr kumimoji="1" lang="zh-CN" altLang="en-US" kern="1200" dirty="0">
                <a:solidFill>
                  <a:srgbClr val="000000"/>
                </a:solidFill>
                <a:latin typeface="宋体"/>
              </a:rPr>
              <a:t>”指令完成，该指令将保护的断点地址硬件自动弹到程序计数器</a:t>
            </a:r>
            <a:r>
              <a:rPr kumimoji="1" lang="en-US" altLang="zh-CN" kern="1200" dirty="0">
                <a:solidFill>
                  <a:srgbClr val="000000"/>
                </a:solidFill>
                <a:latin typeface="宋体"/>
              </a:rPr>
              <a:t>PC</a:t>
            </a:r>
            <a:r>
              <a:rPr kumimoji="1" lang="zh-CN" altLang="en-US" kern="1200" dirty="0">
                <a:solidFill>
                  <a:srgbClr val="000000"/>
                </a:solidFill>
                <a:latin typeface="宋体"/>
              </a:rPr>
              <a:t>中，返回主程序。另外，还有恢复中断优先级寄存器</a:t>
            </a:r>
            <a:r>
              <a:rPr kumimoji="1" lang="en-US" altLang="zh-CN" kern="1200" dirty="0">
                <a:solidFill>
                  <a:srgbClr val="000000"/>
                </a:solidFill>
                <a:latin typeface="宋体"/>
              </a:rPr>
              <a:t>IP</a:t>
            </a:r>
            <a:r>
              <a:rPr kumimoji="1" lang="zh-CN" altLang="en-US" kern="1200" dirty="0">
                <a:solidFill>
                  <a:srgbClr val="000000"/>
                </a:solidFill>
                <a:latin typeface="宋体"/>
              </a:rPr>
              <a:t>的作用。</a:t>
            </a:r>
            <a:endParaRPr kumimoji="1" lang="en-US" altLang="zh-CN" kern="1200" dirty="0">
              <a:solidFill>
                <a:srgbClr val="000000"/>
              </a:solidFill>
              <a:latin typeface="宋体"/>
            </a:endParaRPr>
          </a:p>
          <a:p>
            <a:pPr lvl="0" indent="0" eaLnBrk="1" hangingPunct="1">
              <a:spcBef>
                <a:spcPct val="0"/>
              </a:spcBef>
              <a:defRPr/>
            </a:pPr>
            <a:r>
              <a:rPr kumimoji="1" lang="en-US" altLang="zh-CN" kern="1200" dirty="0">
                <a:solidFill>
                  <a:srgbClr val="000000"/>
                </a:solidFill>
                <a:latin typeface="宋体"/>
              </a:rPr>
              <a:t>    </a:t>
            </a:r>
            <a:r>
              <a:rPr kumimoji="1" lang="zh-CN" altLang="en-US" kern="1200" dirty="0">
                <a:solidFill>
                  <a:srgbClr val="3333FF"/>
                </a:solidFill>
                <a:latin typeface="宋体"/>
              </a:rPr>
              <a:t>中断请求和中断响应过程都是由硬件自动完成的。</a:t>
            </a:r>
          </a:p>
          <a:p>
            <a:pPr lvl="0" indent="0" eaLnBrk="1" hangingPunct="1">
              <a:spcBef>
                <a:spcPct val="0"/>
              </a:spcBef>
              <a:defRPr/>
            </a:pPr>
            <a:r>
              <a:rPr kumimoji="1" lang="zh-CN" altLang="en-US" kern="1200" dirty="0">
                <a:solidFill>
                  <a:srgbClr val="3333FF"/>
                </a:solidFill>
                <a:latin typeface="宋体"/>
              </a:rPr>
              <a:t>    </a:t>
            </a:r>
            <a:r>
              <a:rPr kumimoji="1" lang="zh-CN" altLang="en-US" kern="1200" dirty="0">
                <a:solidFill>
                  <a:srgbClr val="FF0000"/>
                </a:solidFill>
                <a:latin typeface="宋体"/>
              </a:rPr>
              <a:t>中断的优点</a:t>
            </a:r>
            <a:r>
              <a:rPr kumimoji="1" lang="zh-CN" altLang="en-US" kern="1200" dirty="0">
                <a:solidFill>
                  <a:srgbClr val="000000"/>
                </a:solidFill>
                <a:latin typeface="宋体"/>
              </a:rPr>
              <a:t>：大大地提高了</a:t>
            </a:r>
            <a:r>
              <a:rPr kumimoji="1" lang="en-US" altLang="zh-CN" kern="1200" dirty="0">
                <a:solidFill>
                  <a:srgbClr val="000000"/>
                </a:solidFill>
                <a:latin typeface="宋体"/>
              </a:rPr>
              <a:t>CPU</a:t>
            </a:r>
            <a:r>
              <a:rPr kumimoji="1" lang="zh-CN" altLang="en-US" kern="1200" dirty="0">
                <a:solidFill>
                  <a:srgbClr val="000000"/>
                </a:solidFill>
                <a:latin typeface="宋体"/>
              </a:rPr>
              <a:t>的工作效率</a:t>
            </a:r>
            <a:r>
              <a:rPr kumimoji="1" lang="zh-CN" altLang="en-US" kern="1200" dirty="0" smtClean="0">
                <a:solidFill>
                  <a:srgbClr val="000000"/>
                </a:solidFill>
                <a:latin typeface="宋体"/>
              </a:rPr>
              <a:t>。</a:t>
            </a:r>
            <a:endParaRPr kumimoji="1" lang="zh-CN" altLang="en-US" kern="1200" dirty="0">
              <a:solidFill>
                <a:srgbClr val="000000"/>
              </a:solidFill>
              <a:latin typeface="宋体"/>
            </a:endParaRPr>
          </a:p>
        </p:txBody>
      </p:sp>
      <p:sp>
        <p:nvSpPr>
          <p:cNvPr id="4098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D8C8240-80C1-46DF-B316-F92A5A620B1E}" type="slidenum">
              <a:rPr lang="zh-CN" altLang="en-US" sz="100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zh-CN" sz="1000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142875" y="142875"/>
            <a:ext cx="8858250" cy="46166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kumimoji="1" lang="en-US" altLang="zh-CN" sz="2400" b="1" dirty="0" smtClean="0">
                <a:solidFill>
                  <a:schemeClr val="tx2"/>
                </a:solidFill>
                <a:latin typeface="+mn-ea"/>
                <a:ea typeface="+mn-ea"/>
              </a:rPr>
              <a:t>    </a:t>
            </a:r>
            <a:endParaRPr kumimoji="1" lang="zh-CN" altLang="en-US" sz="2400" b="1" dirty="0" smtClean="0">
              <a:latin typeface="+mn-ea"/>
              <a:ea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A329FD2F-55E8-4467-B38C-86899898732A}" type="slidenum">
              <a:rPr lang="en-US" altLang="zh-CN" smtClean="0"/>
              <a:t>2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5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548680"/>
            <a:ext cx="7673975" cy="609600"/>
          </a:xfrm>
        </p:spPr>
        <p:txBody>
          <a:bodyPr/>
          <a:lstStyle/>
          <a:p>
            <a:pPr lvl="0" eaLnBrk="1" hangingPunct="1">
              <a:spcBef>
                <a:spcPts val="600"/>
              </a:spcBef>
              <a:defRPr/>
            </a:pPr>
            <a:r>
              <a:rPr lang="en-US" altLang="zh-CN" sz="2400" dirty="0">
                <a:solidFill>
                  <a:srgbClr val="9900FF"/>
                </a:solidFill>
                <a:latin typeface="宋体"/>
                <a:cs typeface="+mn-cs"/>
              </a:rPr>
              <a:t>3</a:t>
            </a:r>
            <a:r>
              <a:rPr lang="zh-CN" altLang="en-US" sz="2400" dirty="0">
                <a:solidFill>
                  <a:srgbClr val="9900FF"/>
                </a:solidFill>
                <a:latin typeface="宋体"/>
                <a:cs typeface="+mn-cs"/>
              </a:rPr>
              <a:t>．</a:t>
            </a:r>
            <a:r>
              <a:rPr lang="en-US" altLang="zh-CN" sz="2400" dirty="0">
                <a:solidFill>
                  <a:srgbClr val="9900FF"/>
                </a:solidFill>
                <a:latin typeface="宋体"/>
                <a:cs typeface="+mn-cs"/>
              </a:rPr>
              <a:t>MCS-51</a:t>
            </a:r>
            <a:r>
              <a:rPr lang="zh-CN" altLang="en-US" sz="2400" dirty="0">
                <a:solidFill>
                  <a:srgbClr val="9900FF"/>
                </a:solidFill>
                <a:latin typeface="宋体"/>
                <a:cs typeface="+mn-cs"/>
              </a:rPr>
              <a:t>单片机响应中断后</a:t>
            </a:r>
            <a:r>
              <a:rPr lang="zh-CN" altLang="en-US" sz="2400" dirty="0" smtClean="0">
                <a:solidFill>
                  <a:srgbClr val="9900FF"/>
                </a:solidFill>
                <a:latin typeface="宋体"/>
                <a:cs typeface="+mn-cs"/>
              </a:rPr>
              <a:t>，中断</a:t>
            </a:r>
            <a:r>
              <a:rPr lang="zh-CN" altLang="en-US" sz="2400" dirty="0">
                <a:solidFill>
                  <a:srgbClr val="9900FF"/>
                </a:solidFill>
                <a:latin typeface="宋体"/>
                <a:cs typeface="+mn-cs"/>
              </a:rPr>
              <a:t>的一般处理过程</a:t>
            </a:r>
            <a:r>
              <a:rPr lang="en-US" altLang="zh-CN" sz="2400" dirty="0" smtClean="0">
                <a:solidFill>
                  <a:srgbClr val="9900FF"/>
                </a:solidFill>
                <a:latin typeface="宋体"/>
                <a:cs typeface="+mn-cs"/>
              </a:rPr>
              <a:t>:</a:t>
            </a:r>
            <a:endParaRPr lang="zh-CN" altLang="en-US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899592" y="1052802"/>
            <a:ext cx="8136780" cy="5084430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关中断；</a:t>
            </a:r>
            <a:endParaRPr lang="en-US" altLang="zh-CN" sz="2400" b="1" dirty="0" smtClean="0">
              <a:latin typeface="+mn-ea"/>
            </a:endParaRPr>
          </a:p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保护现场；</a:t>
            </a:r>
            <a:endParaRPr lang="en-US" altLang="zh-CN" sz="2400" b="1" dirty="0" smtClean="0">
              <a:latin typeface="+mn-ea"/>
            </a:endParaRPr>
          </a:p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开中断；</a:t>
            </a:r>
            <a:endParaRPr lang="en-US" altLang="zh-CN" sz="2400" b="1" dirty="0" smtClean="0">
              <a:latin typeface="+mn-ea"/>
            </a:endParaRPr>
          </a:p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中断服务；</a:t>
            </a:r>
            <a:endParaRPr lang="en-US" altLang="zh-CN" sz="2400" b="1" dirty="0" smtClean="0">
              <a:latin typeface="+mn-ea"/>
            </a:endParaRPr>
          </a:p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关中断；</a:t>
            </a:r>
            <a:endParaRPr lang="en-US" altLang="zh-CN" sz="2400" b="1" dirty="0" smtClean="0">
              <a:latin typeface="+mn-ea"/>
            </a:endParaRPr>
          </a:p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恢复现场；</a:t>
            </a:r>
            <a:endParaRPr lang="en-US" altLang="zh-CN" sz="2400" b="1" dirty="0" smtClean="0">
              <a:latin typeface="+mn-ea"/>
            </a:endParaRPr>
          </a:p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开中断；</a:t>
            </a:r>
            <a:endParaRPr lang="en-US" altLang="zh-CN" sz="2400" b="1" dirty="0" smtClean="0">
              <a:latin typeface="+mn-ea"/>
            </a:endParaRPr>
          </a:p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中断返回。</a:t>
            </a:r>
            <a:endParaRPr lang="en-US" altLang="zh-CN" sz="2400" b="1" dirty="0" smtClean="0">
              <a:latin typeface="+mn-ea"/>
            </a:endParaRPr>
          </a:p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endParaRPr lang="en-US" altLang="zh-CN" dirty="0">
              <a:latin typeface="+mn-ea"/>
            </a:endParaRPr>
          </a:p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zh-CN" altLang="en-US" sz="2400" b="1" dirty="0">
                <a:latin typeface="+mn-ea"/>
              </a:rPr>
              <a:t> </a:t>
            </a:r>
          </a:p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中断服务程序</a:t>
            </a:r>
            <a:r>
              <a:rPr lang="zh-CN" altLang="en-US" sz="2400" b="1" dirty="0">
                <a:latin typeface="+mn-ea"/>
              </a:rPr>
              <a:t>的</a:t>
            </a:r>
            <a:r>
              <a:rPr lang="zh-CN" altLang="en-US" sz="2400" b="1" dirty="0" smtClean="0">
                <a:latin typeface="+mn-ea"/>
              </a:rPr>
              <a:t>流程图，</a:t>
            </a:r>
            <a:endParaRPr lang="en-US" altLang="zh-CN" sz="2400" b="1" dirty="0" smtClean="0">
              <a:latin typeface="+mn-ea"/>
            </a:endParaRPr>
          </a:p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如图</a:t>
            </a:r>
            <a:r>
              <a:rPr lang="en-US" altLang="zh-CN" sz="2400" b="1" dirty="0" smtClean="0">
                <a:latin typeface="+mn-ea"/>
              </a:rPr>
              <a:t>5-9</a:t>
            </a:r>
            <a:r>
              <a:rPr lang="zh-CN" altLang="en-US" sz="2400" b="1" dirty="0" smtClean="0">
                <a:latin typeface="+mn-ea"/>
              </a:rPr>
              <a:t>所示。</a:t>
            </a:r>
          </a:p>
        </p:txBody>
      </p:sp>
      <p:sp>
        <p:nvSpPr>
          <p:cNvPr id="23554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7C5DD10-1733-43CB-9C82-7D13593C4085}" type="slidenum">
              <a:rPr lang="zh-CN" altLang="en-US" sz="100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zh-CN" sz="1000"/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15888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图片 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150" y="1196752"/>
            <a:ext cx="4494212" cy="5184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89A69FB-D967-4566-BD5B-68205F18D9FF}" type="slidenum">
              <a:rPr lang="en-US" altLang="zh-CN" smtClean="0"/>
              <a:t>20</a:t>
            </a:fld>
            <a:endParaRPr lang="en-US" altLang="zh-C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800" b="1" dirty="0" smtClean="0">
                <a:latin typeface="宋体" panose="02010600030101010101" pitchFamily="2" charset="-122"/>
              </a:rPr>
              <a:t>   </a:t>
            </a:r>
            <a:r>
              <a:rPr lang="zh-CN" altLang="en-US" b="1" dirty="0" smtClean="0">
                <a:latin typeface="+mn-ea"/>
              </a:rPr>
              <a:t>中断服务子程序执行过程说明。 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1" dirty="0" smtClean="0">
                <a:solidFill>
                  <a:srgbClr val="3333FF"/>
                </a:solidFill>
                <a:latin typeface="+mn-ea"/>
              </a:rPr>
              <a:t>   （</a:t>
            </a:r>
            <a:r>
              <a:rPr lang="en-US" altLang="zh-CN" b="1" dirty="0" smtClean="0">
                <a:solidFill>
                  <a:srgbClr val="3333FF"/>
                </a:solidFill>
                <a:latin typeface="+mn-ea"/>
              </a:rPr>
              <a:t>1</a:t>
            </a:r>
            <a:r>
              <a:rPr lang="zh-CN" altLang="en-US" b="1" dirty="0" smtClean="0">
                <a:solidFill>
                  <a:srgbClr val="3333FF"/>
                </a:solidFill>
                <a:latin typeface="+mn-ea"/>
              </a:rPr>
              <a:t>）现场保护和现场恢复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1" dirty="0" smtClean="0">
                <a:solidFill>
                  <a:srgbClr val="3333FF"/>
                </a:solidFill>
                <a:latin typeface="+mn-ea"/>
              </a:rPr>
              <a:t>    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现场保护</a:t>
            </a:r>
            <a:r>
              <a:rPr lang="zh-CN" altLang="en-US" b="1" dirty="0" smtClean="0">
                <a:solidFill>
                  <a:srgbClr val="3333FF"/>
                </a:solidFill>
                <a:latin typeface="+mn-ea"/>
              </a:rPr>
              <a:t>：</a:t>
            </a:r>
            <a:r>
              <a:rPr lang="zh-CN" altLang="en-US" b="1" dirty="0" smtClean="0">
                <a:latin typeface="+mn-ea"/>
              </a:rPr>
              <a:t>为了使中断服务子程序的执行不破坏这些数据或状态，以免在中断返回后影响主程序的运行，因此要把它们送入堆栈保存起来。现场保护一定要位于现场中断处理程序的前面。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1" dirty="0" smtClean="0">
                <a:solidFill>
                  <a:srgbClr val="3333FF"/>
                </a:solidFill>
                <a:latin typeface="+mn-ea"/>
              </a:rPr>
              <a:t>    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现场恢复：</a:t>
            </a:r>
            <a:r>
              <a:rPr lang="zh-CN" altLang="en-US" b="1" dirty="0" smtClean="0">
                <a:latin typeface="+mn-ea"/>
              </a:rPr>
              <a:t>中断处理结束后，在返回主程序前，则需要把保存的现场内容从堆栈中弹出，以恢复那些寄存器和存储器单元中的原有内容。现场恢复一定要位于中断处理程序的后面。</a:t>
            </a:r>
            <a:endParaRPr lang="en-US" altLang="zh-CN" b="1" dirty="0" smtClean="0">
              <a:latin typeface="+mn-ea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b="1" dirty="0">
                <a:latin typeface="+mn-ea"/>
              </a:rPr>
              <a:t> </a:t>
            </a:r>
            <a:r>
              <a:rPr lang="en-US" altLang="zh-CN" b="1" dirty="0" smtClean="0">
                <a:latin typeface="+mn-ea"/>
              </a:rPr>
              <a:t>   AT89C51</a:t>
            </a:r>
            <a:r>
              <a:rPr lang="zh-CN" altLang="en-US" b="1" dirty="0" smtClean="0">
                <a:latin typeface="+mn-ea"/>
              </a:rPr>
              <a:t>单片机的堆栈操作指令“</a:t>
            </a:r>
            <a:r>
              <a:rPr lang="en-US" altLang="zh-CN" b="1" dirty="0" smtClean="0">
                <a:latin typeface="+mn-ea"/>
              </a:rPr>
              <a:t>PUSH  direct”</a:t>
            </a:r>
            <a:r>
              <a:rPr lang="zh-CN" altLang="en-US" b="1" dirty="0" smtClean="0">
                <a:latin typeface="+mn-ea"/>
              </a:rPr>
              <a:t>和“</a:t>
            </a:r>
            <a:r>
              <a:rPr lang="en-US" altLang="zh-CN" b="1" dirty="0" smtClean="0">
                <a:latin typeface="+mn-ea"/>
              </a:rPr>
              <a:t>POP  direct”</a:t>
            </a:r>
            <a:r>
              <a:rPr lang="zh-CN" altLang="en-US" b="1" dirty="0" smtClean="0">
                <a:latin typeface="+mn-ea"/>
              </a:rPr>
              <a:t>，主要是供现场保护和现场恢复使用的。要保护的内容，应该由用户根据中断处理程序的具体情况来决定。注意，堆栈区的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工作原理是先进后出，或者是后进先出。</a:t>
            </a:r>
          </a:p>
        </p:txBody>
      </p:sp>
      <p:sp>
        <p:nvSpPr>
          <p:cNvPr id="24578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D7AA26D-96AD-4AA1-AC35-515E03D67DE2}" type="slidenum">
              <a:rPr lang="zh-CN" altLang="en-US" sz="100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zh-CN" sz="1000"/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15888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5F53FD0-88B7-47BE-8CCB-BB455B662A33}" type="slidenum">
              <a:rPr lang="en-US" altLang="zh-CN" smtClean="0"/>
              <a:t>21</a:t>
            </a:fld>
            <a:endParaRPr lang="en-US" altLang="zh-C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1" dirty="0" smtClean="0">
                <a:solidFill>
                  <a:srgbClr val="3333FF"/>
                </a:solidFill>
                <a:latin typeface="+mn-ea"/>
              </a:rPr>
              <a:t>   （</a:t>
            </a:r>
            <a:r>
              <a:rPr lang="en-US" altLang="zh-CN" b="1" dirty="0" smtClean="0">
                <a:solidFill>
                  <a:srgbClr val="3333FF"/>
                </a:solidFill>
                <a:latin typeface="+mn-ea"/>
              </a:rPr>
              <a:t>2</a:t>
            </a:r>
            <a:r>
              <a:rPr lang="zh-CN" altLang="en-US" b="1" dirty="0" smtClean="0">
                <a:solidFill>
                  <a:srgbClr val="3333FF"/>
                </a:solidFill>
                <a:latin typeface="+mn-ea"/>
              </a:rPr>
              <a:t>）关中断和开中断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1" dirty="0" smtClean="0">
                <a:latin typeface="+mn-ea"/>
              </a:rPr>
              <a:t>    图</a:t>
            </a:r>
            <a:r>
              <a:rPr lang="en-US" altLang="zh-CN" b="1" dirty="0" smtClean="0">
                <a:latin typeface="+mn-ea"/>
              </a:rPr>
              <a:t>5-9</a:t>
            </a:r>
            <a:r>
              <a:rPr lang="zh-CN" altLang="en-US" b="1" dirty="0" smtClean="0">
                <a:latin typeface="+mn-ea"/>
              </a:rPr>
              <a:t>所示为现场保护前和现场恢复前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关中断</a:t>
            </a:r>
            <a:r>
              <a:rPr lang="zh-CN" altLang="en-US" b="1" dirty="0" smtClean="0">
                <a:latin typeface="+mn-ea"/>
              </a:rPr>
              <a:t>，是为了防止此时有高一级的中断进入，避免现场被破坏；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1" dirty="0" smtClean="0">
                <a:latin typeface="+mn-ea"/>
              </a:rPr>
              <a:t>    在现场保护和现场恢复之后的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开中断</a:t>
            </a:r>
            <a:r>
              <a:rPr lang="zh-CN" altLang="en-US" b="1" dirty="0" smtClean="0">
                <a:latin typeface="+mn-ea"/>
              </a:rPr>
              <a:t>是为下一次的中断做好准备，也为了允许有更高级的中断进入。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1" dirty="0" smtClean="0">
                <a:latin typeface="+mn-ea"/>
              </a:rPr>
              <a:t>这样，中断处理可以被打断，但原来的现场保护和现场恢复不允许更改，除了现场保护和现场恢复的片刻外，仍然保持着中断嵌套的功能。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1" dirty="0" smtClean="0">
                <a:latin typeface="+mn-ea"/>
              </a:rPr>
              <a:t>    但对于一个重要的中断，必须执行完毕，不允许被其他的中断嵌套。对此可在现场保护之前先关闭总中断开关位，彻底关闭其他中断请求，待中断处理完毕后再开总中断开关位。</a:t>
            </a:r>
            <a:endParaRPr lang="en-US" altLang="zh-CN" b="1" dirty="0" smtClean="0">
              <a:latin typeface="+mn-ea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1" dirty="0" smtClean="0">
                <a:latin typeface="+mn-ea"/>
              </a:rPr>
              <a:t>    这样，就需把图</a:t>
            </a:r>
            <a:r>
              <a:rPr lang="en-US" altLang="zh-CN" b="1" dirty="0" smtClean="0">
                <a:latin typeface="+mn-ea"/>
              </a:rPr>
              <a:t>5-9</a:t>
            </a:r>
            <a:r>
              <a:rPr lang="zh-CN" altLang="en-US" b="1" dirty="0" smtClean="0">
                <a:latin typeface="+mn-ea"/>
              </a:rPr>
              <a:t>中的“中断处理”步骤前后的“开中断”和“关中断”两个过程去掉。</a:t>
            </a:r>
          </a:p>
        </p:txBody>
      </p:sp>
      <p:sp>
        <p:nvSpPr>
          <p:cNvPr id="25602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DD75621-BD02-4796-B253-DB03CFC81BA2}" type="slidenum">
              <a:rPr lang="zh-CN" altLang="en-US" sz="100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zh-CN" sz="1000"/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15888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782D0CA-BC6F-4130-8D0D-BA78482B4191}" type="slidenum">
              <a:rPr lang="en-US" altLang="zh-CN" smtClean="0"/>
              <a:t>22</a:t>
            </a:fld>
            <a:endParaRPr lang="en-US" altLang="zh-C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3333FF"/>
                </a:solidFill>
                <a:latin typeface="宋体" pitchFamily="2" charset="-122"/>
              </a:rPr>
              <a:t>   （</a:t>
            </a:r>
            <a:r>
              <a:rPr lang="en-US" altLang="zh-CN" b="1" dirty="0" smtClean="0">
                <a:solidFill>
                  <a:srgbClr val="3333FF"/>
                </a:solidFill>
                <a:latin typeface="宋体" pitchFamily="2" charset="-122"/>
              </a:rPr>
              <a:t>3</a:t>
            </a:r>
            <a:r>
              <a:rPr lang="zh-CN" altLang="en-US" b="1" dirty="0" smtClean="0">
                <a:solidFill>
                  <a:srgbClr val="3333FF"/>
                </a:solidFill>
                <a:latin typeface="宋体" pitchFamily="2" charset="-122"/>
              </a:rPr>
              <a:t>）中断处理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b="1" dirty="0" smtClean="0">
                <a:latin typeface="宋体" pitchFamily="2" charset="-122"/>
              </a:rPr>
              <a:t>    中断处理是中断源请求中断的具体目的。设计者应根据具体要求，来编写该部分的程序。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3333FF"/>
                </a:solidFill>
                <a:latin typeface="宋体" pitchFamily="2" charset="-122"/>
              </a:rPr>
              <a:t>   （</a:t>
            </a:r>
            <a:r>
              <a:rPr lang="en-US" altLang="zh-CN" b="1" dirty="0" smtClean="0">
                <a:solidFill>
                  <a:srgbClr val="3333FF"/>
                </a:solidFill>
                <a:latin typeface="宋体" pitchFamily="2" charset="-122"/>
              </a:rPr>
              <a:t>4</a:t>
            </a:r>
            <a:r>
              <a:rPr lang="zh-CN" altLang="en-US" b="1" dirty="0" smtClean="0">
                <a:solidFill>
                  <a:srgbClr val="3333FF"/>
                </a:solidFill>
                <a:latin typeface="宋体" pitchFamily="2" charset="-122"/>
              </a:rPr>
              <a:t>）中断返回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b="1" dirty="0" smtClean="0">
                <a:latin typeface="宋体" pitchFamily="2" charset="-122"/>
              </a:rPr>
              <a:t>     CPU</a:t>
            </a:r>
            <a:r>
              <a:rPr lang="zh-CN" altLang="en-US" b="1" dirty="0" smtClean="0">
                <a:latin typeface="宋体" pitchFamily="2" charset="-122"/>
              </a:rPr>
              <a:t>执行完这条指令后，把响应中断时所置“</a:t>
            </a:r>
            <a:r>
              <a:rPr lang="en-US" altLang="zh-CN" b="1" dirty="0" smtClean="0">
                <a:latin typeface="宋体" pitchFamily="2" charset="-122"/>
              </a:rPr>
              <a:t>1”</a:t>
            </a:r>
            <a:r>
              <a:rPr lang="zh-CN" altLang="en-US" b="1" dirty="0" smtClean="0">
                <a:latin typeface="宋体" pitchFamily="2" charset="-122"/>
              </a:rPr>
              <a:t>的不可寻址的优先级状态触发器清“</a:t>
            </a:r>
            <a:r>
              <a:rPr lang="en-US" altLang="zh-CN" b="1" dirty="0" smtClean="0">
                <a:latin typeface="宋体" pitchFamily="2" charset="-122"/>
              </a:rPr>
              <a:t>0”</a:t>
            </a:r>
            <a:r>
              <a:rPr lang="zh-CN" altLang="en-US" b="1" dirty="0" smtClean="0">
                <a:latin typeface="宋体" pitchFamily="2" charset="-122"/>
              </a:rPr>
              <a:t>，然后从堆栈中弹出栈顶上的两个字节的断点地址送到程序计数器</a:t>
            </a:r>
            <a:r>
              <a:rPr lang="en-US" altLang="zh-CN" b="1" dirty="0" smtClean="0">
                <a:latin typeface="宋体" pitchFamily="2" charset="-122"/>
              </a:rPr>
              <a:t>PC</a:t>
            </a:r>
            <a:r>
              <a:rPr lang="zh-CN" altLang="en-US" b="1" dirty="0" smtClean="0">
                <a:latin typeface="宋体" pitchFamily="2" charset="-122"/>
              </a:rPr>
              <a:t>，弹出的第</a:t>
            </a:r>
            <a:r>
              <a:rPr lang="en-US" altLang="zh-CN" b="1" dirty="0" smtClean="0">
                <a:latin typeface="宋体" pitchFamily="2" charset="-122"/>
              </a:rPr>
              <a:t>1</a:t>
            </a:r>
            <a:r>
              <a:rPr lang="zh-CN" altLang="en-US" b="1" dirty="0" smtClean="0">
                <a:latin typeface="宋体" pitchFamily="2" charset="-122"/>
              </a:rPr>
              <a:t>个字节送入</a:t>
            </a:r>
            <a:r>
              <a:rPr lang="en-US" altLang="zh-CN" b="1" dirty="0" smtClean="0">
                <a:latin typeface="宋体" pitchFamily="2" charset="-122"/>
              </a:rPr>
              <a:t>PCH</a:t>
            </a:r>
            <a:r>
              <a:rPr lang="zh-CN" altLang="en-US" b="1" dirty="0" smtClean="0">
                <a:latin typeface="宋体" pitchFamily="2" charset="-122"/>
              </a:rPr>
              <a:t>，弹出的第</a:t>
            </a:r>
            <a:r>
              <a:rPr lang="en-US" altLang="zh-CN" b="1" dirty="0" smtClean="0">
                <a:latin typeface="宋体" pitchFamily="2" charset="-122"/>
              </a:rPr>
              <a:t>2</a:t>
            </a:r>
            <a:r>
              <a:rPr lang="zh-CN" altLang="en-US" b="1" dirty="0" smtClean="0">
                <a:latin typeface="宋体" pitchFamily="2" charset="-122"/>
              </a:rPr>
              <a:t>个字节送入</a:t>
            </a:r>
            <a:r>
              <a:rPr lang="en-US" altLang="zh-CN" b="1" dirty="0" smtClean="0">
                <a:latin typeface="宋体" pitchFamily="2" charset="-122"/>
              </a:rPr>
              <a:t>PCL</a:t>
            </a:r>
            <a:r>
              <a:rPr lang="zh-CN" altLang="en-US" b="1" dirty="0" smtClean="0">
                <a:latin typeface="宋体" pitchFamily="2" charset="-122"/>
              </a:rPr>
              <a:t>，</a:t>
            </a:r>
            <a:r>
              <a:rPr lang="en-US" altLang="zh-CN" b="1" dirty="0" smtClean="0">
                <a:latin typeface="宋体" pitchFamily="2" charset="-122"/>
              </a:rPr>
              <a:t>CPU</a:t>
            </a:r>
            <a:r>
              <a:rPr lang="zh-CN" altLang="en-US" b="1" dirty="0" smtClean="0">
                <a:latin typeface="宋体" pitchFamily="2" charset="-122"/>
              </a:rPr>
              <a:t>从断点处重新执行被中断的主程序。 </a:t>
            </a:r>
          </a:p>
        </p:txBody>
      </p:sp>
      <p:sp>
        <p:nvSpPr>
          <p:cNvPr id="2662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996588-DFE1-4DAC-BEE5-ED4BEF3C70E0}" type="slidenum">
              <a:rPr lang="zh-CN" altLang="en-US" sz="100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zh-CN" sz="1000"/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15888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D9127FE6-4579-46C9-A864-630A3D2F1672}" type="slidenum">
              <a:rPr lang="en-US" altLang="zh-CN" smtClean="0"/>
              <a:t>23</a:t>
            </a:fld>
            <a:endParaRPr lang="en-US" altLang="zh-CN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7673975" cy="6096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9900FF"/>
                </a:solidFill>
              </a:rPr>
              <a:t>4  </a:t>
            </a:r>
            <a:r>
              <a:rPr lang="zh-CN" altLang="en-US" dirty="0">
                <a:solidFill>
                  <a:srgbClr val="9900FF"/>
                </a:solidFill>
              </a:rPr>
              <a:t>中断服务</a:t>
            </a:r>
            <a:r>
              <a:rPr lang="zh-CN" altLang="en-US" dirty="0" smtClean="0">
                <a:solidFill>
                  <a:srgbClr val="9900FF"/>
                </a:solidFill>
              </a:rPr>
              <a:t>函数</a:t>
            </a:r>
            <a:endParaRPr lang="zh-CN" altLang="en-US" dirty="0">
              <a:solidFill>
                <a:srgbClr val="9900FF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C51</a:t>
            </a:r>
            <a:r>
              <a:rPr lang="zh-CN" altLang="en-US" dirty="0" smtClean="0"/>
              <a:t>编译器</a:t>
            </a:r>
            <a:r>
              <a:rPr lang="zh-CN" altLang="en-US" dirty="0" smtClean="0">
                <a:solidFill>
                  <a:schemeClr val="accent2"/>
                </a:solidFill>
              </a:rPr>
              <a:t>将</a:t>
            </a:r>
            <a:r>
              <a:rPr lang="en-US" altLang="zh-CN" dirty="0" err="1" smtClean="0"/>
              <a:t>inerrupt</a:t>
            </a:r>
            <a:r>
              <a:rPr lang="en-US" altLang="zh-CN" dirty="0" smtClean="0"/>
              <a:t> </a:t>
            </a:r>
            <a:r>
              <a:rPr lang="zh-CN" altLang="en-US" dirty="0" smtClean="0">
                <a:solidFill>
                  <a:schemeClr val="accent2"/>
                </a:solidFill>
              </a:rPr>
              <a:t>定义成中断服务</a:t>
            </a:r>
            <a:r>
              <a:rPr lang="zh-CN" altLang="en-US" dirty="0">
                <a:solidFill>
                  <a:schemeClr val="accent2"/>
                </a:solidFill>
              </a:rPr>
              <a:t>函数</a:t>
            </a:r>
            <a:r>
              <a:rPr lang="zh-CN" altLang="en-US" dirty="0" smtClean="0"/>
              <a:t>。</a:t>
            </a:r>
            <a:r>
              <a:rPr lang="en-US" altLang="zh-CN" dirty="0" smtClean="0"/>
              <a:t>C51</a:t>
            </a:r>
            <a:r>
              <a:rPr lang="zh-CN" altLang="en-US" dirty="0" smtClean="0"/>
              <a:t>编译器对声明为中断服务程序的函数</a:t>
            </a:r>
            <a:r>
              <a:rPr lang="zh-CN" altLang="en-US" dirty="0" smtClean="0">
                <a:solidFill>
                  <a:schemeClr val="accent2"/>
                </a:solidFill>
              </a:rPr>
              <a:t>自动添加相应的</a:t>
            </a:r>
            <a:r>
              <a:rPr lang="zh-CN" altLang="en-US" dirty="0">
                <a:solidFill>
                  <a:schemeClr val="accent2"/>
                </a:solidFill>
              </a:rPr>
              <a:t>现场保护、阻断其他中断、</a:t>
            </a:r>
            <a:r>
              <a:rPr lang="zh-CN" altLang="en-US" dirty="0" smtClean="0">
                <a:solidFill>
                  <a:schemeClr val="accent2"/>
                </a:solidFill>
              </a:rPr>
              <a:t>返回时自动恢复现场等</a:t>
            </a:r>
            <a:r>
              <a:rPr lang="zh-CN" altLang="en-US" dirty="0">
                <a:solidFill>
                  <a:schemeClr val="accent2"/>
                </a:solidFill>
              </a:rPr>
              <a:t>处理</a:t>
            </a:r>
            <a:r>
              <a:rPr lang="zh-CN" altLang="en-US" dirty="0" smtClean="0">
                <a:solidFill>
                  <a:schemeClr val="accent2"/>
                </a:solidFill>
              </a:rPr>
              <a:t>的程序段</a:t>
            </a:r>
            <a:r>
              <a:rPr lang="zh-CN" altLang="en-US" dirty="0" smtClean="0"/>
              <a:t>，提供了极大方便。</a:t>
            </a:r>
            <a:endParaRPr lang="en-US" altLang="zh-CN" dirty="0" smtClean="0"/>
          </a:p>
          <a:p>
            <a:r>
              <a:rPr lang="zh-CN" altLang="en-US" dirty="0" smtClean="0"/>
              <a:t>定义</a:t>
            </a:r>
            <a:r>
              <a:rPr lang="zh-CN" altLang="en-US" dirty="0" smtClean="0">
                <a:solidFill>
                  <a:schemeClr val="accent2"/>
                </a:solidFill>
              </a:rPr>
              <a:t>中断服务函数</a:t>
            </a:r>
            <a:r>
              <a:rPr lang="zh-CN" altLang="en-US" dirty="0">
                <a:solidFill>
                  <a:schemeClr val="accent2"/>
                </a:solidFill>
              </a:rPr>
              <a:t>的</a:t>
            </a:r>
            <a:r>
              <a:rPr lang="zh-CN" altLang="en-US" dirty="0" smtClean="0">
                <a:solidFill>
                  <a:schemeClr val="accent2"/>
                </a:solidFill>
              </a:rPr>
              <a:t>一般形式为</a:t>
            </a:r>
            <a:r>
              <a:rPr lang="zh-CN" altLang="en-US" dirty="0">
                <a:solidFill>
                  <a:schemeClr val="accent2"/>
                </a:solidFill>
              </a:rPr>
              <a:t>：</a:t>
            </a:r>
          </a:p>
          <a:p>
            <a:r>
              <a:rPr lang="zh-CN" altLang="en-US" dirty="0" smtClean="0"/>
              <a:t>函数类型   </a:t>
            </a:r>
            <a:r>
              <a:rPr lang="zh-CN" altLang="en-US" dirty="0" smtClean="0">
                <a:solidFill>
                  <a:srgbClr val="990000"/>
                </a:solidFill>
              </a:rPr>
              <a:t>函数</a:t>
            </a:r>
            <a:r>
              <a:rPr lang="zh-CN" altLang="en-US" dirty="0">
                <a:solidFill>
                  <a:srgbClr val="990000"/>
                </a:solidFill>
              </a:rPr>
              <a:t>名（</a:t>
            </a:r>
            <a:r>
              <a:rPr lang="zh-CN" altLang="en-US" dirty="0" smtClean="0">
                <a:solidFill>
                  <a:srgbClr val="990000"/>
                </a:solidFill>
              </a:rPr>
              <a:t>形式参数表</a:t>
            </a:r>
            <a:r>
              <a:rPr lang="zh-CN" altLang="en-US" dirty="0">
                <a:solidFill>
                  <a:srgbClr val="990000"/>
                </a:solidFill>
              </a:rPr>
              <a:t>）</a:t>
            </a:r>
            <a:r>
              <a:rPr lang="en-US" altLang="zh-CN" dirty="0" smtClean="0">
                <a:solidFill>
                  <a:srgbClr val="990000"/>
                </a:solidFill>
              </a:rPr>
              <a:t>interrupt n  [using n]</a:t>
            </a:r>
            <a:endParaRPr lang="en-US" altLang="zh-CN" dirty="0">
              <a:solidFill>
                <a:srgbClr val="990000"/>
              </a:solidFill>
            </a:endParaRPr>
          </a:p>
          <a:p>
            <a:r>
              <a:rPr lang="zh-CN" altLang="en-US" dirty="0" smtClean="0"/>
              <a:t>关键字</a:t>
            </a:r>
            <a:r>
              <a:rPr lang="en-US" altLang="zh-CN" dirty="0" smtClean="0"/>
              <a:t>interrupt</a:t>
            </a:r>
            <a:r>
              <a:rPr lang="zh-CN" altLang="en-US" dirty="0"/>
              <a:t>后</a:t>
            </a:r>
            <a:r>
              <a:rPr lang="zh-CN" altLang="en-US" dirty="0" smtClean="0"/>
              <a:t>的</a:t>
            </a:r>
            <a:r>
              <a:rPr lang="en-US" altLang="zh-CN" dirty="0" smtClean="0">
                <a:solidFill>
                  <a:schemeClr val="accent2"/>
                </a:solidFill>
              </a:rPr>
              <a:t>n</a:t>
            </a:r>
            <a:r>
              <a:rPr lang="zh-CN" altLang="en-US" dirty="0" smtClean="0">
                <a:solidFill>
                  <a:schemeClr val="accent2"/>
                </a:solidFill>
              </a:rPr>
              <a:t>是中断号</a:t>
            </a:r>
            <a:r>
              <a:rPr lang="zh-CN" altLang="en-US" dirty="0" smtClean="0"/>
              <a:t>，对</a:t>
            </a:r>
            <a:r>
              <a:rPr lang="en-US" altLang="zh-CN" dirty="0" smtClean="0"/>
              <a:t>51</a:t>
            </a:r>
            <a:r>
              <a:rPr lang="zh-CN" altLang="en-US" dirty="0" smtClean="0"/>
              <a:t>单片机取值</a:t>
            </a:r>
            <a:r>
              <a:rPr lang="zh-CN" altLang="en-US" dirty="0"/>
              <a:t>为</a:t>
            </a:r>
            <a:r>
              <a:rPr lang="en-US" altLang="zh-CN" dirty="0">
                <a:solidFill>
                  <a:schemeClr val="accent2"/>
                </a:solidFill>
              </a:rPr>
              <a:t>0-4</a:t>
            </a:r>
            <a:r>
              <a:rPr lang="zh-CN" altLang="en-US" dirty="0"/>
              <a:t>。编译器从</a:t>
            </a:r>
            <a:r>
              <a:rPr lang="en-US" altLang="zh-CN" dirty="0" smtClean="0">
                <a:solidFill>
                  <a:schemeClr val="accent2"/>
                </a:solidFill>
              </a:rPr>
              <a:t>8×n+3</a:t>
            </a:r>
            <a:r>
              <a:rPr lang="zh-CN" altLang="en-US" dirty="0">
                <a:solidFill>
                  <a:schemeClr val="accent2"/>
                </a:solidFill>
              </a:rPr>
              <a:t>处产生中断向量</a:t>
            </a:r>
            <a:r>
              <a:rPr lang="zh-CN" altLang="en-US" dirty="0" smtClean="0"/>
              <a:t>。</a:t>
            </a:r>
            <a:r>
              <a:rPr lang="en-US" altLang="zh-CN" dirty="0" smtClean="0"/>
              <a:t>51</a:t>
            </a:r>
            <a:r>
              <a:rPr lang="zh-CN" altLang="en-US" dirty="0" smtClean="0"/>
              <a:t>单片机的中断源对应的中断号和中断向量如表</a:t>
            </a:r>
            <a:r>
              <a:rPr lang="en-US" altLang="zh-CN" dirty="0" smtClean="0"/>
              <a:t>5-3</a:t>
            </a:r>
            <a:r>
              <a:rPr lang="zh-CN" altLang="en-US" dirty="0" smtClean="0"/>
              <a:t>所示。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0C40F83-9A4B-4D1A-8EC5-56A52709B680}" type="slidenum">
              <a:rPr lang="en-US" altLang="zh-CN" smtClean="0">
                <a:solidFill>
                  <a:srgbClr val="FFFF00"/>
                </a:solidFill>
              </a:rPr>
              <a:t>24</a:t>
            </a:fld>
            <a:endParaRPr lang="en-US" altLang="zh-CN" dirty="0">
              <a:solidFill>
                <a:srgbClr val="FFFF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93096"/>
            <a:ext cx="7056784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2903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7673975" cy="609600"/>
          </a:xfrm>
        </p:spPr>
        <p:txBody>
          <a:bodyPr/>
          <a:lstStyle/>
          <a:p>
            <a:endParaRPr lang="zh-CN" altLang="en-US" dirty="0">
              <a:solidFill>
                <a:srgbClr val="99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51</a:t>
            </a:r>
            <a:r>
              <a:rPr lang="zh-CN" altLang="en-US" dirty="0"/>
              <a:t>单片机在内部</a:t>
            </a:r>
            <a:r>
              <a:rPr lang="en-US" altLang="zh-CN" dirty="0"/>
              <a:t>RAM</a:t>
            </a:r>
            <a:r>
              <a:rPr lang="zh-CN" altLang="en-US" dirty="0"/>
              <a:t>中可使用</a:t>
            </a:r>
            <a:r>
              <a:rPr lang="en-US" altLang="zh-CN" dirty="0"/>
              <a:t>4</a:t>
            </a:r>
            <a:r>
              <a:rPr lang="zh-CN" altLang="en-US" dirty="0"/>
              <a:t>个工作寄存器区，每个工作寄存器区包含</a:t>
            </a:r>
            <a:r>
              <a:rPr lang="en-US" altLang="zh-CN" dirty="0"/>
              <a:t>8</a:t>
            </a:r>
            <a:r>
              <a:rPr lang="zh-CN" altLang="en-US" dirty="0"/>
              <a:t>个工作寄存器</a:t>
            </a:r>
            <a:r>
              <a:rPr lang="en-US" altLang="zh-CN" dirty="0"/>
              <a:t>( R0</a:t>
            </a:r>
            <a:r>
              <a:rPr lang="zh-CN" altLang="en-US" dirty="0"/>
              <a:t>～</a:t>
            </a:r>
            <a:r>
              <a:rPr lang="en-US" altLang="zh-CN" dirty="0"/>
              <a:t>R7)</a:t>
            </a:r>
            <a:r>
              <a:rPr lang="zh-CN" altLang="en-US" dirty="0"/>
              <a:t>。关键字</a:t>
            </a:r>
            <a:r>
              <a:rPr lang="en-US" altLang="zh-CN" dirty="0">
                <a:solidFill>
                  <a:schemeClr val="accent2"/>
                </a:solidFill>
              </a:rPr>
              <a:t>using</a:t>
            </a:r>
            <a:r>
              <a:rPr lang="zh-CN" altLang="en-US" dirty="0">
                <a:solidFill>
                  <a:schemeClr val="accent2"/>
                </a:solidFill>
              </a:rPr>
              <a:t>后面的</a:t>
            </a:r>
            <a:r>
              <a:rPr lang="en-US" altLang="zh-CN" dirty="0">
                <a:solidFill>
                  <a:schemeClr val="accent2"/>
                </a:solidFill>
              </a:rPr>
              <a:t>n</a:t>
            </a:r>
            <a:r>
              <a:rPr lang="zh-CN" altLang="en-US" dirty="0">
                <a:solidFill>
                  <a:schemeClr val="accent2"/>
                </a:solidFill>
              </a:rPr>
              <a:t>是所选择的寄存器组</a:t>
            </a:r>
            <a:r>
              <a:rPr lang="zh-CN" altLang="en-US" dirty="0"/>
              <a:t>，</a:t>
            </a:r>
            <a:r>
              <a:rPr lang="en-US" altLang="zh-CN" dirty="0"/>
              <a:t>using</a:t>
            </a:r>
            <a:r>
              <a:rPr lang="zh-CN" altLang="en-US" dirty="0" smtClean="0"/>
              <a:t>是</a:t>
            </a:r>
            <a:r>
              <a:rPr lang="zh-CN" altLang="en-US" dirty="0"/>
              <a:t>一</a:t>
            </a:r>
            <a:r>
              <a:rPr lang="zh-CN" altLang="en-US" dirty="0" smtClean="0"/>
              <a:t>个</a:t>
            </a:r>
            <a:r>
              <a:rPr lang="zh-CN" altLang="en-US" dirty="0"/>
              <a:t>选项</a:t>
            </a:r>
            <a:r>
              <a:rPr lang="zh-CN" altLang="en-US" dirty="0" smtClean="0"/>
              <a:t>，可</a:t>
            </a:r>
            <a:r>
              <a:rPr lang="zh-CN" altLang="en-US" dirty="0"/>
              <a:t>省略。如果没有使用</a:t>
            </a:r>
            <a:r>
              <a:rPr lang="en-US" altLang="zh-CN" dirty="0"/>
              <a:t>using</a:t>
            </a:r>
            <a:r>
              <a:rPr lang="zh-CN" altLang="en-US" dirty="0"/>
              <a:t>关键字指明寄存器组，中断函数中所有工作寄存器的内容将被保存到堆栈中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/>
              <a:t>关键字</a:t>
            </a:r>
            <a:r>
              <a:rPr lang="en-US" altLang="zh-CN" dirty="0" smtClean="0"/>
              <a:t>using</a:t>
            </a:r>
            <a:r>
              <a:rPr lang="zh-CN" altLang="en-US" dirty="0" smtClean="0"/>
              <a:t>对函数目标代码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chemeClr val="accent2"/>
                </a:solidFill>
              </a:rPr>
              <a:t>影响</a:t>
            </a:r>
            <a:r>
              <a:rPr lang="zh-CN" altLang="en-US" dirty="0" smtClean="0">
                <a:solidFill>
                  <a:schemeClr val="accent2"/>
                </a:solidFill>
              </a:rPr>
              <a:t>如下：</a:t>
            </a:r>
            <a:endParaRPr lang="en-US" altLang="zh-CN" dirty="0" smtClean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/>
              <a:t>在中断</a:t>
            </a:r>
            <a:r>
              <a:rPr lang="zh-CN" altLang="en-US" dirty="0"/>
              <a:t>函数的入口处将</a:t>
            </a:r>
            <a:r>
              <a:rPr lang="zh-CN" altLang="en-US" dirty="0" smtClean="0"/>
              <a:t>当前工作</a:t>
            </a:r>
            <a:r>
              <a:rPr lang="zh-CN" altLang="en-US" dirty="0"/>
              <a:t>寄存器区的</a:t>
            </a:r>
            <a:r>
              <a:rPr lang="zh-CN" altLang="en-US" dirty="0" smtClean="0"/>
              <a:t>内容</a:t>
            </a:r>
            <a:r>
              <a:rPr lang="zh-CN" altLang="en-US" dirty="0"/>
              <a:t>保护到堆栈中，函数</a:t>
            </a:r>
            <a:r>
              <a:rPr lang="zh-CN" altLang="en-US" dirty="0" smtClean="0"/>
              <a:t>返回之前</a:t>
            </a:r>
            <a:r>
              <a:rPr lang="zh-CN" altLang="en-US" dirty="0"/>
              <a:t>将被保护的寄存器</a:t>
            </a:r>
            <a:r>
              <a:rPr lang="en-US" altLang="zh-CN" dirty="0"/>
              <a:t>R</a:t>
            </a:r>
            <a:r>
              <a:rPr lang="zh-CN" altLang="en-US" dirty="0"/>
              <a:t>的内容从堆栈中恢复。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0C40F83-9A4B-4D1A-8EC5-56A52709B680}" type="slidenum">
              <a:rPr lang="en-US" altLang="zh-CN" smtClean="0">
                <a:solidFill>
                  <a:srgbClr val="FFFF00"/>
                </a:solidFill>
              </a:rPr>
              <a:pPr>
                <a:defRPr/>
              </a:pPr>
              <a:t>25</a:t>
            </a:fld>
            <a:endParaRPr lang="en-US" altLang="zh-C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325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476672"/>
            <a:ext cx="8640960" cy="609600"/>
          </a:xfrm>
        </p:spPr>
        <p:txBody>
          <a:bodyPr/>
          <a:lstStyle/>
          <a:p>
            <a:r>
              <a:rPr lang="zh-CN" altLang="en-US" dirty="0">
                <a:solidFill>
                  <a:srgbClr val="990000"/>
                </a:solidFill>
              </a:rPr>
              <a:t>编写</a:t>
            </a:r>
            <a:r>
              <a:rPr lang="en-US" altLang="zh-CN" dirty="0">
                <a:solidFill>
                  <a:srgbClr val="990000"/>
                </a:solidFill>
              </a:rPr>
              <a:t>AT89S51</a:t>
            </a:r>
            <a:r>
              <a:rPr lang="zh-CN" altLang="en-US" dirty="0">
                <a:solidFill>
                  <a:srgbClr val="990000"/>
                </a:solidFill>
              </a:rPr>
              <a:t>单片机中断程序时，应遵循以下规则</a:t>
            </a:r>
            <a:r>
              <a:rPr lang="zh-CN" altLang="en-US" dirty="0" smtClean="0">
                <a:solidFill>
                  <a:srgbClr val="990000"/>
                </a:solidFill>
              </a:rPr>
              <a:t>：</a:t>
            </a:r>
            <a:endParaRPr lang="zh-CN" altLang="en-US" dirty="0">
              <a:solidFill>
                <a:srgbClr val="99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(</a:t>
            </a:r>
            <a:r>
              <a:rPr lang="en-US" altLang="zh-CN" dirty="0"/>
              <a:t>1)</a:t>
            </a:r>
            <a:r>
              <a:rPr lang="zh-CN" altLang="en-US" dirty="0"/>
              <a:t>中断函数</a:t>
            </a:r>
            <a:r>
              <a:rPr lang="zh-CN" altLang="en-US" dirty="0">
                <a:solidFill>
                  <a:schemeClr val="accent2"/>
                </a:solidFill>
              </a:rPr>
              <a:t>没有</a:t>
            </a:r>
            <a:r>
              <a:rPr lang="zh-CN" altLang="en-US" dirty="0" smtClean="0">
                <a:solidFill>
                  <a:schemeClr val="accent2"/>
                </a:solidFill>
              </a:rPr>
              <a:t>返回值</a:t>
            </a:r>
            <a:r>
              <a:rPr lang="zh-CN" altLang="en-US" dirty="0" smtClean="0"/>
              <a:t>，因此</a:t>
            </a:r>
            <a:r>
              <a:rPr lang="zh-CN" altLang="en-US" dirty="0"/>
              <a:t>建议</a:t>
            </a:r>
            <a:r>
              <a:rPr lang="zh-CN" altLang="en-US" dirty="0" smtClean="0"/>
              <a:t>将中断</a:t>
            </a:r>
            <a:r>
              <a:rPr lang="zh-CN" altLang="en-US" dirty="0"/>
              <a:t>函数定义为</a:t>
            </a:r>
            <a:r>
              <a:rPr lang="en-US" altLang="zh-CN" dirty="0"/>
              <a:t>void</a:t>
            </a:r>
            <a:r>
              <a:rPr lang="zh-CN" altLang="en-US" dirty="0"/>
              <a:t>类型，以明确说明其没有返回值。</a:t>
            </a:r>
          </a:p>
          <a:p>
            <a:r>
              <a:rPr lang="en-US" altLang="zh-CN" dirty="0" smtClean="0"/>
              <a:t>(</a:t>
            </a:r>
            <a:r>
              <a:rPr lang="en-US" altLang="zh-CN" dirty="0"/>
              <a:t>2)</a:t>
            </a:r>
            <a:r>
              <a:rPr lang="zh-CN" altLang="en-US" dirty="0"/>
              <a:t>中断函数</a:t>
            </a:r>
            <a:r>
              <a:rPr lang="zh-CN" altLang="en-US" dirty="0">
                <a:solidFill>
                  <a:schemeClr val="accent2"/>
                </a:solidFill>
              </a:rPr>
              <a:t>不能进行参数传递</a:t>
            </a:r>
            <a:r>
              <a:rPr lang="zh-CN" altLang="en-US" dirty="0"/>
              <a:t>，如果中断函数中包含任何参数声明都将导致编译出错。</a:t>
            </a:r>
          </a:p>
          <a:p>
            <a:r>
              <a:rPr lang="en-US" altLang="zh-CN" dirty="0" smtClean="0"/>
              <a:t>(</a:t>
            </a:r>
            <a:r>
              <a:rPr lang="en-US" altLang="zh-CN" dirty="0"/>
              <a:t>3)</a:t>
            </a:r>
            <a:r>
              <a:rPr lang="zh-CN" altLang="en-US" dirty="0"/>
              <a:t>在任何情况下，都</a:t>
            </a:r>
            <a:r>
              <a:rPr lang="zh-CN" altLang="en-US" dirty="0">
                <a:solidFill>
                  <a:schemeClr val="accent2"/>
                </a:solidFill>
              </a:rPr>
              <a:t>不能直接调用中断函数</a:t>
            </a:r>
            <a:r>
              <a:rPr lang="zh-CN" altLang="en-US" dirty="0"/>
              <a:t>，否则会产生编译错误。因为中断函数的</a:t>
            </a:r>
            <a:r>
              <a:rPr lang="zh-CN" altLang="en-US" dirty="0" smtClean="0"/>
              <a:t>返回</a:t>
            </a:r>
            <a:r>
              <a:rPr lang="zh-CN" altLang="en-US" dirty="0"/>
              <a:t>是由汇编语言指令</a:t>
            </a:r>
            <a:r>
              <a:rPr lang="en-US" altLang="zh-CN" dirty="0"/>
              <a:t>RETI</a:t>
            </a:r>
            <a:r>
              <a:rPr lang="zh-CN" altLang="en-US" dirty="0"/>
              <a:t>完成的。</a:t>
            </a:r>
            <a:r>
              <a:rPr lang="en-US" altLang="zh-CN" dirty="0"/>
              <a:t>RETI</a:t>
            </a:r>
            <a:r>
              <a:rPr lang="zh-CN" altLang="en-US" dirty="0"/>
              <a:t>指令会影响</a:t>
            </a:r>
            <a:r>
              <a:rPr lang="en-US" altLang="zh-CN" dirty="0"/>
              <a:t>AT89S51</a:t>
            </a:r>
            <a:r>
              <a:rPr lang="zh-CN" altLang="en-US" dirty="0"/>
              <a:t>单片机硬件中断系统内的</a:t>
            </a:r>
            <a:r>
              <a:rPr lang="zh-CN" altLang="en-US" dirty="0" smtClean="0"/>
              <a:t>不可寻址</a:t>
            </a:r>
            <a:r>
              <a:rPr lang="zh-CN" altLang="en-US" dirty="0"/>
              <a:t>的中断优先级寄存器的状态。如果在没有实际中断请求的情况下，直接调用中断函数，</a:t>
            </a:r>
            <a:r>
              <a:rPr lang="zh-CN" altLang="en-US" dirty="0" smtClean="0"/>
              <a:t>也就</a:t>
            </a:r>
            <a:r>
              <a:rPr lang="zh-CN" altLang="en-US" dirty="0"/>
              <a:t>不会执行</a:t>
            </a:r>
            <a:r>
              <a:rPr lang="en-US" altLang="zh-CN" dirty="0"/>
              <a:t>RETI</a:t>
            </a:r>
            <a:r>
              <a:rPr lang="zh-CN" altLang="en-US" dirty="0"/>
              <a:t>指令，其操作结果有可能产生一个致命的错误。</a:t>
            </a:r>
          </a:p>
          <a:p>
            <a:r>
              <a:rPr lang="en-US" altLang="zh-CN" dirty="0" smtClean="0"/>
              <a:t>(</a:t>
            </a:r>
            <a:r>
              <a:rPr lang="en-US" altLang="zh-CN" dirty="0"/>
              <a:t>4)</a:t>
            </a:r>
            <a:r>
              <a:rPr lang="zh-CN" altLang="en-US" dirty="0"/>
              <a:t>如果在中断函数中再调用其他函数，则被调用的函数所</a:t>
            </a:r>
            <a:r>
              <a:rPr lang="zh-CN" altLang="en-US" dirty="0" smtClean="0"/>
              <a:t>使用的</a:t>
            </a:r>
            <a:r>
              <a:rPr lang="zh-CN" altLang="en-US" dirty="0"/>
              <a:t>寄存器区必须与中断</a:t>
            </a:r>
            <a:r>
              <a:rPr lang="zh-CN" altLang="en-US" dirty="0" smtClean="0"/>
              <a:t>函数</a:t>
            </a:r>
            <a:r>
              <a:rPr lang="zh-CN" altLang="en-US" dirty="0"/>
              <a:t>使用的</a:t>
            </a:r>
            <a:r>
              <a:rPr lang="zh-CN" altLang="en-US" dirty="0">
                <a:solidFill>
                  <a:schemeClr val="accent2"/>
                </a:solidFill>
              </a:rPr>
              <a:t>寄存器区</a:t>
            </a:r>
            <a:r>
              <a:rPr lang="zh-CN" altLang="en-US" dirty="0" smtClean="0">
                <a:solidFill>
                  <a:schemeClr val="accent2"/>
                </a:solidFill>
              </a:rPr>
              <a:t>不同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0C40F83-9A4B-4D1A-8EC5-56A52709B680}" type="slidenum">
              <a:rPr lang="en-US" altLang="zh-CN" smtClean="0">
                <a:solidFill>
                  <a:srgbClr val="FFFF00"/>
                </a:solidFill>
              </a:rPr>
              <a:pPr>
                <a:defRPr/>
              </a:pPr>
              <a:t>26</a:t>
            </a:fld>
            <a:endParaRPr lang="en-US" altLang="zh-C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325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7673975" cy="6096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9900FF"/>
                </a:solidFill>
              </a:rPr>
              <a:t>5.</a:t>
            </a:r>
            <a:r>
              <a:rPr lang="zh-CN" altLang="en-US" dirty="0">
                <a:solidFill>
                  <a:srgbClr val="9900FF"/>
                </a:solidFill>
              </a:rPr>
              <a:t>中断系统应用举例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例</a:t>
                </a:r>
                <a:r>
                  <a:rPr lang="en-US" altLang="zh-CN" dirty="0" smtClean="0"/>
                  <a:t>5-4  </a:t>
                </a:r>
                <a:r>
                  <a:rPr lang="zh-CN" altLang="en-US" dirty="0"/>
                  <a:t>在</a:t>
                </a:r>
                <a:r>
                  <a:rPr lang="en-US" altLang="zh-CN" dirty="0" smtClean="0"/>
                  <a:t>AT89S51</a:t>
                </a:r>
                <a:r>
                  <a:rPr lang="zh-CN" altLang="en-US" dirty="0" smtClean="0"/>
                  <a:t>单片</a:t>
                </a:r>
                <a:r>
                  <a:rPr lang="zh-CN" altLang="en-US" dirty="0"/>
                  <a:t>机的</a:t>
                </a:r>
                <a:r>
                  <a:rPr lang="en-US" altLang="zh-CN" dirty="0" smtClean="0"/>
                  <a:t>P1</a:t>
                </a:r>
                <a:r>
                  <a:rPr lang="zh-CN" altLang="en-US" dirty="0" smtClean="0"/>
                  <a:t>口上接</a:t>
                </a:r>
                <a:r>
                  <a:rPr lang="en-US" altLang="zh-CN" dirty="0" smtClean="0"/>
                  <a:t>8</a:t>
                </a:r>
                <a:r>
                  <a:rPr lang="zh-CN" altLang="en-US" dirty="0" smtClean="0"/>
                  <a:t>只</a:t>
                </a:r>
                <a:r>
                  <a:rPr lang="en-US" altLang="zh-CN" dirty="0" smtClean="0"/>
                  <a:t>LED</a:t>
                </a:r>
                <a:r>
                  <a:rPr lang="zh-CN" altLang="en-US" dirty="0" smtClean="0"/>
                  <a:t>指示灯。</a:t>
                </a:r>
                <a:r>
                  <a:rPr lang="zh-CN" altLang="en-US" dirty="0"/>
                  <a:t>在外部中断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输入引脚</a:t>
                </a:r>
                <a:r>
                  <a:rPr lang="en-US" altLang="zh-CN" dirty="0" smtClean="0"/>
                  <a:t>INT0(P3 </a:t>
                </a:r>
                <a:r>
                  <a:rPr lang="en-US" altLang="zh-CN" dirty="0"/>
                  <a:t>2)</a:t>
                </a:r>
                <a:r>
                  <a:rPr lang="zh-CN" altLang="en-US" dirty="0"/>
                  <a:t>接有一只</a:t>
                </a:r>
                <a:r>
                  <a:rPr lang="zh-CN" altLang="en-US" dirty="0" smtClean="0"/>
                  <a:t>按钮开关</a:t>
                </a:r>
                <a:r>
                  <a:rPr lang="en-US" altLang="zh-CN" dirty="0" smtClean="0"/>
                  <a:t>K1</a:t>
                </a:r>
                <a:r>
                  <a:rPr lang="zh-CN" altLang="en-US" dirty="0" smtClean="0"/>
                  <a:t>。要求</a:t>
                </a:r>
                <a:r>
                  <a:rPr lang="zh-CN" altLang="en-US" dirty="0"/>
                  <a:t>将外部中断</a:t>
                </a:r>
                <a:r>
                  <a:rPr lang="en-US" altLang="zh-CN" dirty="0"/>
                  <a:t>0</a:t>
                </a:r>
                <a:r>
                  <a:rPr lang="zh-CN" altLang="en-US" dirty="0" smtClean="0"/>
                  <a:t>设置为电平触发。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程序启动时</a:t>
                </a:r>
                <a:r>
                  <a:rPr lang="zh-CN" altLang="en-US" dirty="0"/>
                  <a:t>，</a:t>
                </a:r>
                <a:r>
                  <a:rPr lang="en-US" altLang="zh-CN" dirty="0" smtClean="0">
                    <a:solidFill>
                      <a:schemeClr val="accent2"/>
                    </a:solidFill>
                  </a:rPr>
                  <a:t>P1</a:t>
                </a:r>
                <a:r>
                  <a:rPr lang="zh-CN" altLang="en-US" dirty="0" smtClean="0">
                    <a:solidFill>
                      <a:schemeClr val="accent2"/>
                    </a:solidFill>
                  </a:rPr>
                  <a:t>口</a:t>
                </a:r>
                <a:r>
                  <a:rPr lang="zh-CN" altLang="en-US" dirty="0">
                    <a:solidFill>
                      <a:schemeClr val="accent2"/>
                    </a:solidFill>
                  </a:rPr>
                  <a:t>上的</a:t>
                </a:r>
                <a:r>
                  <a:rPr lang="en-US" altLang="zh-CN" dirty="0" smtClean="0">
                    <a:solidFill>
                      <a:schemeClr val="accent2"/>
                    </a:solidFill>
                  </a:rPr>
                  <a:t>8</a:t>
                </a:r>
                <a:r>
                  <a:rPr lang="zh-CN" altLang="en-US" dirty="0" smtClean="0">
                    <a:solidFill>
                      <a:schemeClr val="accent2"/>
                    </a:solidFill>
                  </a:rPr>
                  <a:t>只</a:t>
                </a:r>
                <a:r>
                  <a:rPr lang="en-US" altLang="zh-CN" dirty="0" smtClean="0">
                    <a:solidFill>
                      <a:schemeClr val="accent2"/>
                    </a:solidFill>
                  </a:rPr>
                  <a:t>LED</a:t>
                </a:r>
                <a:r>
                  <a:rPr lang="zh-CN" altLang="en-US" dirty="0" smtClean="0">
                    <a:solidFill>
                      <a:schemeClr val="accent2"/>
                    </a:solidFill>
                  </a:rPr>
                  <a:t>全亮。</a:t>
                </a:r>
                <a:r>
                  <a:rPr lang="zh-CN" altLang="en-US" dirty="0" smtClean="0"/>
                  <a:t>每按</a:t>
                </a:r>
                <a:r>
                  <a:rPr lang="zh-CN" altLang="en-US" dirty="0"/>
                  <a:t>一</a:t>
                </a:r>
                <a:r>
                  <a:rPr lang="zh-CN" altLang="en-US" dirty="0" smtClean="0"/>
                  <a:t>次</a:t>
                </a:r>
                <a:r>
                  <a:rPr lang="en-US" altLang="zh-CN" dirty="0" smtClean="0"/>
                  <a:t>K1</a:t>
                </a:r>
                <a:r>
                  <a:rPr lang="zh-CN" altLang="en-US" dirty="0" smtClean="0"/>
                  <a:t>，使引脚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𝑰𝑵𝑻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𝟎</m:t>
                        </m:r>
                      </m:e>
                    </m:acc>
                  </m:oMath>
                </a14:m>
                <a:r>
                  <a:rPr lang="zh-CN" altLang="en-US" dirty="0"/>
                  <a:t>接地，</a:t>
                </a:r>
                <a:r>
                  <a:rPr lang="zh-CN" altLang="en-US" dirty="0" smtClean="0"/>
                  <a:t>产</a:t>
                </a:r>
                <a:r>
                  <a:rPr lang="zh-CN" altLang="en-US" dirty="0"/>
                  <a:t>生</a:t>
                </a:r>
                <a:r>
                  <a:rPr lang="zh-CN" altLang="en-US" dirty="0" smtClean="0"/>
                  <a:t>一个外中断请求</a:t>
                </a:r>
                <a:r>
                  <a:rPr lang="zh-CN" altLang="en-US" dirty="0"/>
                  <a:t>，在</a:t>
                </a:r>
                <a:r>
                  <a:rPr lang="zh-CN" altLang="en-US" dirty="0" smtClean="0"/>
                  <a:t>中断服务程序中</a:t>
                </a:r>
                <a:r>
                  <a:rPr lang="zh-CN" altLang="en-US" dirty="0"/>
                  <a:t>，让</a:t>
                </a:r>
                <a:r>
                  <a:rPr lang="zh-CN" altLang="en-US" dirty="0">
                    <a:solidFill>
                      <a:schemeClr val="accent2"/>
                    </a:solidFill>
                  </a:rPr>
                  <a:t>低</a:t>
                </a:r>
                <a:r>
                  <a:rPr lang="en-US" altLang="zh-CN" dirty="0" smtClean="0">
                    <a:solidFill>
                      <a:schemeClr val="accent2"/>
                    </a:solidFill>
                  </a:rPr>
                  <a:t>4</a:t>
                </a:r>
                <a:r>
                  <a:rPr lang="zh-CN" altLang="en-US" dirty="0" smtClean="0">
                    <a:solidFill>
                      <a:schemeClr val="accent2"/>
                    </a:solidFill>
                  </a:rPr>
                  <a:t>位的</a:t>
                </a:r>
                <a:r>
                  <a:rPr lang="en-US" altLang="zh-CN" dirty="0" smtClean="0">
                    <a:solidFill>
                      <a:schemeClr val="accent2"/>
                    </a:solidFill>
                  </a:rPr>
                  <a:t>LED</a:t>
                </a:r>
                <a:r>
                  <a:rPr lang="zh-CN" altLang="en-US" dirty="0" smtClean="0">
                    <a:solidFill>
                      <a:schemeClr val="accent2"/>
                    </a:solidFill>
                  </a:rPr>
                  <a:t>与高</a:t>
                </a:r>
                <a:r>
                  <a:rPr lang="en-US" altLang="zh-CN" dirty="0" smtClean="0">
                    <a:solidFill>
                      <a:schemeClr val="accent2"/>
                    </a:solidFill>
                  </a:rPr>
                  <a:t>4</a:t>
                </a:r>
                <a:r>
                  <a:rPr lang="zh-CN" altLang="en-US" dirty="0" smtClean="0">
                    <a:solidFill>
                      <a:schemeClr val="accent2"/>
                    </a:solidFill>
                  </a:rPr>
                  <a:t>位的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LED</a:t>
                </a:r>
                <a:r>
                  <a:rPr lang="zh-CN" altLang="en-US" dirty="0" smtClean="0">
                    <a:solidFill>
                      <a:schemeClr val="accent2"/>
                    </a:solidFill>
                  </a:rPr>
                  <a:t>交替闪烁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5</a:t>
                </a:r>
                <a:r>
                  <a:rPr lang="zh-CN" altLang="en-US" dirty="0">
                    <a:solidFill>
                      <a:schemeClr val="accent2"/>
                    </a:solidFill>
                  </a:rPr>
                  <a:t>次</a:t>
                </a:r>
                <a:r>
                  <a:rPr lang="zh-CN" altLang="en-US" dirty="0"/>
                  <a:t>。然后从中断返叫</a:t>
                </a:r>
                <a:r>
                  <a:rPr lang="zh-CN" altLang="en-US" dirty="0" smtClean="0"/>
                  <a:t>，</a:t>
                </a:r>
                <a:r>
                  <a:rPr lang="zh-CN" altLang="en-US" dirty="0" smtClean="0">
                    <a:solidFill>
                      <a:schemeClr val="accent2"/>
                    </a:solidFill>
                  </a:rPr>
                  <a:t>控制</a:t>
                </a:r>
                <a:r>
                  <a:rPr lang="en-US" altLang="zh-CN" dirty="0" smtClean="0">
                    <a:solidFill>
                      <a:schemeClr val="accent2"/>
                    </a:solidFill>
                  </a:rPr>
                  <a:t>8</a:t>
                </a:r>
                <a:r>
                  <a:rPr lang="zh-CN" altLang="en-US" dirty="0" smtClean="0">
                    <a:solidFill>
                      <a:schemeClr val="accent2"/>
                    </a:solidFill>
                  </a:rPr>
                  <a:t>只</a:t>
                </a:r>
                <a:r>
                  <a:rPr lang="en-US" altLang="zh-CN" dirty="0" smtClean="0">
                    <a:solidFill>
                      <a:schemeClr val="accent2"/>
                    </a:solidFill>
                  </a:rPr>
                  <a:t> LED</a:t>
                </a:r>
                <a:r>
                  <a:rPr lang="zh-CN" altLang="en-US" dirty="0" smtClean="0">
                    <a:solidFill>
                      <a:schemeClr val="accent2"/>
                    </a:solidFill>
                  </a:rPr>
                  <a:t>再次全亮</a:t>
                </a:r>
                <a:r>
                  <a:rPr lang="zh-CN" altLang="en-US" dirty="0">
                    <a:solidFill>
                      <a:schemeClr val="accent2"/>
                    </a:solidFill>
                  </a:rPr>
                  <a:t>。</a:t>
                </a:r>
                <a:r>
                  <a:rPr lang="zh-CN" altLang="en-US" dirty="0" smtClean="0"/>
                  <a:t>原理电路图如图</a:t>
                </a:r>
                <a:r>
                  <a:rPr lang="en-US" altLang="zh-CN" dirty="0" smtClean="0"/>
                  <a:t>5-10</a:t>
                </a:r>
                <a:r>
                  <a:rPr lang="zh-CN" altLang="en-US" dirty="0" smtClean="0"/>
                  <a:t>所</a:t>
                </a:r>
                <a:r>
                  <a:rPr lang="zh-CN" altLang="en-US" dirty="0"/>
                  <a:t>示</a:t>
                </a:r>
                <a:r>
                  <a:rPr lang="zh-CN" altLang="en-US" dirty="0" smtClean="0"/>
                  <a:t>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93" r="-7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0C40F83-9A4B-4D1A-8EC5-56A52709B680}" type="slidenum">
              <a:rPr lang="en-US" altLang="zh-CN" smtClean="0">
                <a:solidFill>
                  <a:srgbClr val="FFFF00"/>
                </a:solidFill>
              </a:rPr>
              <a:pPr>
                <a:defRPr/>
              </a:pPr>
              <a:t>27</a:t>
            </a:fld>
            <a:endParaRPr lang="en-US" altLang="zh-C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325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7673975" cy="60960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990000"/>
                </a:solidFill>
              </a:rPr>
              <a:t>图</a:t>
            </a:r>
            <a:r>
              <a:rPr lang="en-US" altLang="zh-CN" dirty="0" smtClean="0">
                <a:solidFill>
                  <a:srgbClr val="990000"/>
                </a:solidFill>
              </a:rPr>
              <a:t>5-10</a:t>
            </a:r>
            <a:r>
              <a:rPr lang="zh-CN" altLang="en-US" dirty="0" smtClean="0">
                <a:solidFill>
                  <a:srgbClr val="990000"/>
                </a:solidFill>
              </a:rPr>
              <a:t>利用</a:t>
            </a:r>
            <a:r>
              <a:rPr lang="zh-CN" altLang="en-US" dirty="0">
                <a:solidFill>
                  <a:srgbClr val="990000"/>
                </a:solidFill>
              </a:rPr>
              <a:t>中断控制</a:t>
            </a:r>
            <a:r>
              <a:rPr lang="en-US" altLang="zh-CN" dirty="0">
                <a:solidFill>
                  <a:srgbClr val="990000"/>
                </a:solidFill>
              </a:rPr>
              <a:t>8</a:t>
            </a:r>
            <a:r>
              <a:rPr lang="zh-CN" altLang="en-US" dirty="0">
                <a:solidFill>
                  <a:srgbClr val="990000"/>
                </a:solidFill>
              </a:rPr>
              <a:t>只</a:t>
            </a:r>
            <a:r>
              <a:rPr lang="en-US" altLang="zh-CN" dirty="0">
                <a:solidFill>
                  <a:srgbClr val="990000"/>
                </a:solidFill>
              </a:rPr>
              <a:t>LED</a:t>
            </a:r>
            <a:r>
              <a:rPr lang="zh-CN" altLang="en-US" dirty="0" smtClean="0">
                <a:solidFill>
                  <a:srgbClr val="990000"/>
                </a:solidFill>
              </a:rPr>
              <a:t>交替闪烁</a:t>
            </a:r>
            <a:r>
              <a:rPr lang="en-US" altLang="zh-CN" dirty="0">
                <a:solidFill>
                  <a:srgbClr val="990000"/>
                </a:solidFill>
              </a:rPr>
              <a:t>1</a:t>
            </a:r>
            <a:r>
              <a:rPr lang="zh-CN" altLang="en-US" dirty="0">
                <a:solidFill>
                  <a:srgbClr val="990000"/>
                </a:solidFill>
              </a:rPr>
              <a:t>次的电路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0C40F83-9A4B-4D1A-8EC5-56A52709B680}" type="slidenum">
              <a:rPr lang="en-US" altLang="zh-CN" smtClean="0">
                <a:solidFill>
                  <a:srgbClr val="FFFF00"/>
                </a:solidFill>
              </a:rPr>
              <a:pPr>
                <a:defRPr/>
              </a:pPr>
              <a:t>28</a:t>
            </a:fld>
            <a:endParaRPr lang="en-US" altLang="zh-CN" dirty="0">
              <a:solidFill>
                <a:srgbClr val="FFFF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3"/>
            <a:ext cx="8640959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325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7673975" cy="609600"/>
          </a:xfrm>
        </p:spPr>
        <p:txBody>
          <a:bodyPr/>
          <a:lstStyle/>
          <a:p>
            <a:r>
              <a:rPr lang="zh-CN" altLang="en-US" dirty="0">
                <a:solidFill>
                  <a:srgbClr val="990000"/>
                </a:solidFill>
              </a:rPr>
              <a:t>参考程序如下：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0C40F83-9A4B-4D1A-8EC5-56A52709B680}" type="slidenum">
              <a:rPr lang="en-US" altLang="zh-CN" smtClean="0">
                <a:solidFill>
                  <a:srgbClr val="FFFF00"/>
                </a:solidFill>
              </a:rPr>
              <a:pPr>
                <a:defRPr/>
              </a:pPr>
              <a:t>29</a:t>
            </a:fld>
            <a:endParaRPr lang="en-US" altLang="zh-CN" dirty="0">
              <a:solidFill>
                <a:srgbClr val="FFFF00"/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784976" cy="3096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221088"/>
            <a:ext cx="856895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325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8"/>
          <p:cNvSpPr>
            <a:spLocks noGrp="1" noChangeArrowheads="1"/>
          </p:cNvSpPr>
          <p:nvPr>
            <p:ph type="title"/>
          </p:nvPr>
        </p:nvSpPr>
        <p:spPr>
          <a:xfrm>
            <a:off x="683568" y="406530"/>
            <a:ext cx="7673975" cy="6096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3000" b="1" dirty="0" smtClean="0">
                <a:solidFill>
                  <a:srgbClr val="C00000"/>
                </a:solidFill>
                <a:latin typeface="宋体" pitchFamily="2" charset="-122"/>
              </a:rPr>
              <a:t>5.2 </a:t>
            </a:r>
            <a:r>
              <a:rPr lang="en-US" altLang="zh-CN" sz="3000" b="1" dirty="0" smtClean="0">
                <a:solidFill>
                  <a:srgbClr val="C00000"/>
                </a:solidFill>
                <a:latin typeface="宋体" pitchFamily="2" charset="-122"/>
              </a:rPr>
              <a:t>AT89C51</a:t>
            </a:r>
            <a:r>
              <a:rPr lang="zh-CN" altLang="en-US" sz="3000" b="1" dirty="0" smtClean="0">
                <a:solidFill>
                  <a:srgbClr val="C00000"/>
                </a:solidFill>
                <a:latin typeface="宋体" pitchFamily="2" charset="-122"/>
              </a:rPr>
              <a:t>单片机中断系统的结构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800" b="1" dirty="0" smtClean="0">
                <a:solidFill>
                  <a:schemeClr val="tx2"/>
                </a:solidFill>
                <a:latin typeface="宋体" panose="02010600030101010101" pitchFamily="2" charset="-122"/>
              </a:rPr>
              <a:t>    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51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系列单片机有5个中断请求源，即外部中断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2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个，定时器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2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个，串口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1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个。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4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个中断管理寄存器，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5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个中断源分成两个中断优先级，可两级嵌套。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C00000"/>
                </a:solidFill>
                <a:latin typeface="+mn-ea"/>
              </a:rPr>
              <a:t>     </a:t>
            </a:r>
            <a:r>
              <a:rPr lang="zh-CN" altLang="en-US" sz="2800" b="1" dirty="0" smtClean="0">
                <a:solidFill>
                  <a:srgbClr val="C00000"/>
                </a:solidFill>
                <a:latin typeface="+mn-ea"/>
              </a:rPr>
              <a:t>5.</a:t>
            </a:r>
            <a:r>
              <a:rPr lang="en-US" altLang="zh-CN" sz="2800" b="1" dirty="0" smtClean="0">
                <a:solidFill>
                  <a:srgbClr val="C00000"/>
                </a:solidFill>
                <a:latin typeface="+mn-ea"/>
              </a:rPr>
              <a:t>2</a:t>
            </a:r>
            <a:r>
              <a:rPr lang="zh-CN" altLang="en-US" sz="2800" b="1" dirty="0" smtClean="0">
                <a:solidFill>
                  <a:srgbClr val="C00000"/>
                </a:solidFill>
                <a:latin typeface="+mn-ea"/>
              </a:rPr>
              <a:t>.</a:t>
            </a:r>
            <a:r>
              <a:rPr lang="en-US" altLang="zh-CN" sz="2800" b="1" dirty="0" smtClean="0">
                <a:solidFill>
                  <a:srgbClr val="C00000"/>
                </a:solidFill>
                <a:latin typeface="+mn-ea"/>
              </a:rPr>
              <a:t>1 </a:t>
            </a:r>
            <a:r>
              <a:rPr lang="zh-CN" altLang="en-US" sz="2800" b="1" dirty="0" smtClean="0">
                <a:solidFill>
                  <a:srgbClr val="C00000"/>
                </a:solidFill>
                <a:latin typeface="+mn-ea"/>
              </a:rPr>
              <a:t>中断请求源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  五个中断请求源 ：</a:t>
            </a:r>
          </a:p>
          <a:p>
            <a:pPr marL="0" indent="0" eaLnBrk="1" fontAlgn="b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（1）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INT0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—外部中断请求0，由引脚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INT0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输入，请求标志为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IE0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。</a:t>
            </a:r>
          </a:p>
          <a:p>
            <a:pPr marL="0" indent="0" eaLnBrk="1" fontAlgn="b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（</a:t>
            </a:r>
            <a:r>
              <a:rPr lang="en-US" altLang="zh-CN" sz="2400" b="1" dirty="0" smtClean="0">
                <a:latin typeface="+mn-ea"/>
              </a:rPr>
              <a:t>2）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INT1—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外部中断请求1，由引脚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INT1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输入，请求标志为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IE1</a:t>
            </a:r>
            <a:r>
              <a:rPr lang="en-US" altLang="zh-CN" sz="2400" b="1" dirty="0" smtClean="0">
                <a:solidFill>
                  <a:schemeClr val="hlink"/>
                </a:solidFill>
                <a:latin typeface="+mn-ea"/>
              </a:rPr>
              <a:t>。</a:t>
            </a:r>
          </a:p>
          <a:p>
            <a:pPr marL="0" indent="0" eaLnBrk="1" fontAlgn="b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（3）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定时器/计数器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T0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溢出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中断请求，中断请求标志为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TF0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。</a:t>
            </a:r>
          </a:p>
          <a:p>
            <a:pPr marL="0" indent="0" eaLnBrk="1" fontAlgn="b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（4）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定时器/计数器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T1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溢出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中断请求，中断请求标志为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TF1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。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（5）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串行口中断请求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，中断请求标志为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TI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或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RI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。</a:t>
            </a:r>
          </a:p>
        </p:txBody>
      </p:sp>
      <p:sp>
        <p:nvSpPr>
          <p:cNvPr id="5122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0D5A076-A81F-474E-A60F-FAFED98B45C5}" type="slidenum">
              <a:rPr lang="zh-CN" altLang="en-US" sz="100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zh-CN" sz="1000" dirty="0"/>
          </a:p>
        </p:txBody>
      </p:sp>
      <p:pic>
        <p:nvPicPr>
          <p:cNvPr id="51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06363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95ED2BD-7044-4545-A738-4B4E8F3A786D}" type="slidenum">
              <a:rPr lang="en-US" altLang="zh-CN" smtClean="0"/>
              <a:t>3</a:t>
            </a:fld>
            <a:endParaRPr lang="en-US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0C40F83-9A4B-4D1A-8EC5-56A52709B680}" type="slidenum">
              <a:rPr lang="en-US" altLang="zh-CN" smtClean="0">
                <a:solidFill>
                  <a:srgbClr val="FFFF00"/>
                </a:solidFill>
              </a:rPr>
              <a:pPr>
                <a:defRPr/>
              </a:pPr>
              <a:t>30</a:t>
            </a:fld>
            <a:endParaRPr lang="en-US" altLang="zh-CN" dirty="0">
              <a:solidFill>
                <a:srgbClr val="FFFF00"/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7632847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325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5-2 </a:t>
            </a:r>
            <a:r>
              <a:rPr lang="zh-CN" altLang="en-US" dirty="0" smtClean="0"/>
              <a:t>中断逻辑控制图</a:t>
            </a:r>
            <a:endParaRPr lang="zh-CN" alt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800" b="1" dirty="0" smtClean="0">
                <a:latin typeface="+mn-ea"/>
              </a:rPr>
              <a:t>中断系统结构示意图</a:t>
            </a:r>
            <a:r>
              <a:rPr lang="zh-CN" altLang="en-US" sz="2800" b="1" dirty="0" smtClean="0">
                <a:solidFill>
                  <a:schemeClr val="tx2"/>
                </a:solidFill>
                <a:latin typeface="+mn-ea"/>
              </a:rPr>
              <a:t>如</a:t>
            </a:r>
            <a:r>
              <a:rPr lang="zh-CN" altLang="en-US" sz="2800" b="1" dirty="0" smtClean="0">
                <a:latin typeface="+mn-ea"/>
              </a:rPr>
              <a:t>图</a:t>
            </a:r>
            <a:r>
              <a:rPr lang="en-US" altLang="zh-CN" sz="2800" b="1" dirty="0" smtClean="0">
                <a:latin typeface="+mn-ea"/>
              </a:rPr>
              <a:t>5-2</a:t>
            </a:r>
            <a:r>
              <a:rPr lang="zh-CN" altLang="en-US" sz="2800" b="1" dirty="0" smtClean="0">
                <a:solidFill>
                  <a:schemeClr val="tx2"/>
                </a:solidFill>
                <a:latin typeface="+mn-ea"/>
              </a:rPr>
              <a:t>所示。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endParaRPr lang="en-US" altLang="zh-CN" sz="2800" b="1" dirty="0" smtClean="0">
              <a:solidFill>
                <a:schemeClr val="tx2"/>
              </a:solidFill>
              <a:latin typeface="宋体" panose="02010600030101010101" pitchFamily="2" charset="-122"/>
            </a:endParaRPr>
          </a:p>
        </p:txBody>
      </p:sp>
      <p:sp>
        <p:nvSpPr>
          <p:cNvPr id="614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4493E0F-042E-4CCE-98EE-763B4C557D6A}" type="slidenum">
              <a:rPr lang="zh-CN" altLang="en-US" sz="100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zh-CN" sz="1000"/>
          </a:p>
        </p:txBody>
      </p:sp>
      <p:pic>
        <p:nvPicPr>
          <p:cNvPr id="7173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980728"/>
            <a:ext cx="8588375" cy="5543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DC4CDEB0-CE71-41CB-8575-3B97811246D7}" type="slidenum">
              <a:rPr lang="en-US" altLang="zh-CN" smtClean="0"/>
              <a:t>4</a:t>
            </a:fld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 sz="24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628" y="1052802"/>
            <a:ext cx="8928744" cy="5328526"/>
          </a:xfrm>
        </p:spPr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宋体"/>
                <a:cs typeface="+mj-cs"/>
              </a:rPr>
              <a:t>与中断系统相关的管理寄存器如图</a:t>
            </a:r>
            <a:r>
              <a:rPr lang="en-US" altLang="zh-CN" dirty="0">
                <a:solidFill>
                  <a:srgbClr val="000000"/>
                </a:solidFill>
                <a:latin typeface="宋体"/>
                <a:cs typeface="+mj-cs"/>
              </a:rPr>
              <a:t>5-3</a:t>
            </a:r>
            <a:r>
              <a:rPr lang="zh-CN" altLang="en-US" dirty="0">
                <a:solidFill>
                  <a:srgbClr val="000000"/>
                </a:solidFill>
                <a:latin typeface="宋体"/>
                <a:cs typeface="+mj-cs"/>
              </a:rPr>
              <a:t>所示。</a:t>
            </a:r>
            <a:r>
              <a:rPr lang="en-US" altLang="zh-CN" dirty="0">
                <a:solidFill>
                  <a:srgbClr val="000000"/>
                </a:solidFill>
                <a:latin typeface="宋体"/>
                <a:cs typeface="+mj-cs"/>
              </a:rPr>
              <a:t/>
            </a:r>
            <a:br>
              <a:rPr lang="en-US" altLang="zh-CN" dirty="0">
                <a:solidFill>
                  <a:srgbClr val="000000"/>
                </a:solidFill>
                <a:latin typeface="宋体"/>
                <a:cs typeface="+mj-cs"/>
              </a:rPr>
            </a:br>
            <a:r>
              <a:rPr lang="en-US" altLang="zh-CN" dirty="0">
                <a:solidFill>
                  <a:srgbClr val="000000"/>
                </a:solidFill>
                <a:latin typeface="宋体"/>
                <a:cs typeface="+mj-cs"/>
              </a:rPr>
              <a:t>    </a:t>
            </a:r>
            <a:r>
              <a:rPr lang="zh-CN" altLang="en-US" dirty="0">
                <a:solidFill>
                  <a:srgbClr val="000000"/>
                </a:solidFill>
                <a:latin typeface="宋体"/>
                <a:cs typeface="+mj-cs"/>
              </a:rPr>
              <a:t>具体为</a:t>
            </a:r>
            <a:r>
              <a:rPr lang="en-US" altLang="zh-CN" dirty="0">
                <a:solidFill>
                  <a:schemeClr val="accent2"/>
                </a:solidFill>
                <a:latin typeface="宋体"/>
                <a:cs typeface="+mj-cs"/>
              </a:rPr>
              <a:t>TCON</a:t>
            </a:r>
            <a:r>
              <a:rPr lang="zh-CN" altLang="en-US" dirty="0">
                <a:solidFill>
                  <a:schemeClr val="accent2"/>
                </a:solidFill>
                <a:latin typeface="宋体"/>
                <a:cs typeface="+mj-cs"/>
              </a:rPr>
              <a:t>定时器控制寄存器、串口控制寄存器、中断允许寄存器、中断优先级设置寄存器。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7171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7A8FD62-FBE5-4C21-9219-EB09592FFB40}" type="slidenum">
              <a:rPr lang="zh-CN" altLang="en-US" sz="100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zh-CN" sz="1000"/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15888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6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76872"/>
            <a:ext cx="8840662" cy="386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A309AAF9-DFCD-43BE-93BF-BB4F379DAC76}" type="slidenum">
              <a:rPr lang="en-US" altLang="zh-CN" smtClean="0"/>
              <a:t>5</a:t>
            </a:fld>
            <a:endParaRPr lang="en-US" altLang="zh-C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612000" eaLnBrk="1" hangingPunct="1">
              <a:lnSpc>
                <a:spcPct val="110000"/>
              </a:lnSpc>
              <a:defRPr/>
            </a:pPr>
            <a:r>
              <a:rPr lang="zh-CN" altLang="en-US" dirty="0">
                <a:solidFill>
                  <a:srgbClr val="990000"/>
                </a:solidFill>
                <a:latin typeface="宋体" panose="02010600030101010101" pitchFamily="2" charset="-122"/>
                <a:cs typeface="+mn-cs"/>
              </a:rPr>
              <a:t>5.</a:t>
            </a:r>
            <a:r>
              <a:rPr lang="en-US" altLang="zh-CN" dirty="0">
                <a:solidFill>
                  <a:srgbClr val="990000"/>
                </a:solidFill>
                <a:latin typeface="宋体" panose="02010600030101010101" pitchFamily="2" charset="-122"/>
                <a:cs typeface="+mn-cs"/>
              </a:rPr>
              <a:t>2</a:t>
            </a:r>
            <a:r>
              <a:rPr lang="zh-CN" altLang="en-US" dirty="0">
                <a:solidFill>
                  <a:srgbClr val="990000"/>
                </a:solidFill>
                <a:latin typeface="宋体" panose="02010600030101010101" pitchFamily="2" charset="-122"/>
                <a:cs typeface="+mn-cs"/>
              </a:rPr>
              <a:t>.</a:t>
            </a:r>
            <a:r>
              <a:rPr lang="en-US" altLang="zh-CN" dirty="0">
                <a:solidFill>
                  <a:srgbClr val="990000"/>
                </a:solidFill>
                <a:latin typeface="宋体" panose="02010600030101010101" pitchFamily="2" charset="-122"/>
                <a:cs typeface="+mn-cs"/>
              </a:rPr>
              <a:t>2 </a:t>
            </a:r>
            <a:r>
              <a:rPr lang="zh-CN" altLang="en-US" dirty="0">
                <a:solidFill>
                  <a:srgbClr val="990000"/>
                </a:solidFill>
                <a:latin typeface="宋体" panose="02010600030101010101" pitchFamily="2" charset="-122"/>
                <a:cs typeface="+mn-cs"/>
              </a:rPr>
              <a:t>中断请求标志</a:t>
            </a:r>
            <a:r>
              <a:rPr lang="zh-CN" altLang="en-US" dirty="0" smtClean="0">
                <a:solidFill>
                  <a:srgbClr val="990000"/>
                </a:solidFill>
                <a:latin typeface="宋体" panose="02010600030101010101" pitchFamily="2" charset="-122"/>
                <a:cs typeface="+mn-cs"/>
              </a:rPr>
              <a:t>寄存器</a:t>
            </a:r>
            <a:endParaRPr lang="zh-CN" alt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TCON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和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SCON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的相应位中存放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5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个中断请求源的中断请求标志。</a:t>
            </a:r>
            <a:endParaRPr lang="en-US" altLang="zh-CN" sz="2400" b="1" dirty="0" smtClean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9900FF"/>
                </a:solidFill>
                <a:latin typeface="+mn-ea"/>
              </a:rPr>
              <a:t>    1. TCON</a:t>
            </a:r>
            <a:r>
              <a:rPr lang="zh-CN" altLang="en-US" sz="2400" b="1" dirty="0" smtClean="0">
                <a:solidFill>
                  <a:srgbClr val="9900FF"/>
                </a:solidFill>
                <a:latin typeface="+mn-ea"/>
              </a:rPr>
              <a:t>寄存器</a:t>
            </a:r>
            <a:endParaRPr lang="en-US" altLang="zh-CN" sz="2400" b="1" dirty="0" smtClean="0">
              <a:solidFill>
                <a:srgbClr val="9900FF"/>
              </a:solidFill>
              <a:latin typeface="+mn-ea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    TCON</a:t>
            </a: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为定时器/计数器的控制寄存器，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字节地址88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H。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各标志位的功能如图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5-4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所示： </a:t>
            </a: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  </a:t>
            </a: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（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1</a:t>
            </a: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）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TF1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—T1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溢出中断请求标志位。</a:t>
            </a: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T1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计数后，溢出时，由硬件置“1”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TF1，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向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CPU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申请中断，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CPU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响应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TF1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中断时，</a:t>
            </a:r>
            <a:r>
              <a:rPr lang="zh-CN" altLang="en-US" sz="2400" b="1" dirty="0" smtClean="0">
                <a:solidFill>
                  <a:srgbClr val="FF0066"/>
                </a:solidFill>
                <a:latin typeface="+mn-ea"/>
              </a:rPr>
              <a:t>硬件自动清“0”</a:t>
            </a:r>
            <a:r>
              <a:rPr lang="en-US" altLang="zh-CN" sz="2400" b="1" dirty="0" smtClean="0">
                <a:solidFill>
                  <a:srgbClr val="FF0066"/>
                </a:solidFill>
                <a:latin typeface="+mn-ea"/>
              </a:rPr>
              <a:t>TF1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，TF1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也可由软件清0。</a:t>
            </a: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  （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2</a:t>
            </a: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）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TF0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—T0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的溢出中断请求标志位，功能和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TF1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类似。</a:t>
            </a:r>
            <a:endParaRPr lang="en-US" altLang="zh-CN" sz="2400" b="1" dirty="0" smtClean="0">
              <a:solidFill>
                <a:schemeClr val="tx2"/>
              </a:solidFill>
              <a:latin typeface="+mn-ea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chemeClr val="hlink"/>
                </a:solidFill>
                <a:latin typeface="宋体" panose="02010600030101010101" pitchFamily="2" charset="-122"/>
              </a:rPr>
              <a:t>  </a:t>
            </a:r>
            <a:endParaRPr lang="zh-CN" altLang="en-US" sz="2400" b="1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8194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545A0E5-B76F-4055-8CDA-9C4F976EA0CE}" type="slidenum">
              <a:rPr lang="zh-CN" altLang="en-US" sz="100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zh-CN" sz="1000"/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15888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图片 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149080"/>
            <a:ext cx="8435975" cy="2591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83F1B92-0D2D-4D12-BC6B-5ACF49579469}" type="slidenum">
              <a:rPr lang="en-US" altLang="zh-CN" smtClean="0"/>
              <a:t>6</a:t>
            </a:fld>
            <a:endParaRPr lang="en-US" altLang="zh-C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chemeClr val="hlink"/>
                </a:solidFill>
                <a:latin typeface="宋体" panose="02010600030101010101" pitchFamily="2" charset="-122"/>
              </a:rPr>
              <a:t>  （</a:t>
            </a: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IE1</a:t>
            </a:r>
            <a:r>
              <a:rPr lang="en-US" altLang="zh-CN" sz="2400" b="1" dirty="0">
                <a:solidFill>
                  <a:schemeClr val="tx2"/>
                </a:solidFill>
                <a:latin typeface="宋体" panose="02010600030101010101" pitchFamily="2" charset="-122"/>
              </a:rPr>
              <a:t>—</a:t>
            </a:r>
            <a:r>
              <a:rPr lang="zh-CN" altLang="en-US" sz="2400" b="1" dirty="0">
                <a:solidFill>
                  <a:schemeClr val="tx2"/>
                </a:solidFill>
                <a:latin typeface="宋体" panose="02010600030101010101" pitchFamily="2" charset="-122"/>
              </a:rPr>
              <a:t>外部中断请求</a:t>
            </a:r>
            <a:r>
              <a:rPr lang="en-US" altLang="zh-CN" sz="2400" b="1" dirty="0">
                <a:solidFill>
                  <a:schemeClr val="tx2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chemeClr val="tx2"/>
                </a:solidFill>
                <a:latin typeface="宋体" panose="02010600030101010101" pitchFamily="2" charset="-122"/>
              </a:rPr>
              <a:t>的中断请求标志位。</a:t>
            </a: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>
                <a:solidFill>
                  <a:srgbClr val="FF0066"/>
                </a:solidFill>
                <a:latin typeface="宋体" panose="02010600030101010101" pitchFamily="2" charset="-122"/>
              </a:rPr>
              <a:t>   IE1=0</a:t>
            </a:r>
            <a:r>
              <a:rPr lang="en-US" altLang="zh-CN" sz="2400" b="1" dirty="0">
                <a:solidFill>
                  <a:schemeClr val="tx2"/>
                </a:solidFill>
                <a:latin typeface="宋体" panose="02010600030101010101" pitchFamily="2" charset="-122"/>
              </a:rPr>
              <a:t>，</a:t>
            </a:r>
            <a:r>
              <a:rPr lang="zh-CN" altLang="en-US" sz="2400" b="1" dirty="0">
                <a:solidFill>
                  <a:schemeClr val="tx2"/>
                </a:solidFill>
                <a:latin typeface="宋体" panose="02010600030101010101" pitchFamily="2" charset="-122"/>
              </a:rPr>
              <a:t>无中断请求</a:t>
            </a:r>
            <a:r>
              <a:rPr lang="en-US" altLang="zh-CN" sz="2400" b="1" dirty="0">
                <a:solidFill>
                  <a:schemeClr val="tx2"/>
                </a:solidFill>
                <a:latin typeface="宋体" panose="02010600030101010101" pitchFamily="2" charset="-122"/>
              </a:rPr>
              <a:t>。</a:t>
            </a: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>
                <a:solidFill>
                  <a:srgbClr val="FF0066"/>
                </a:solidFill>
                <a:latin typeface="宋体" panose="02010600030101010101" pitchFamily="2" charset="-122"/>
              </a:rPr>
              <a:t>   IE1=1</a:t>
            </a:r>
            <a:r>
              <a:rPr lang="en-US" altLang="zh-CN" sz="2400" b="1" dirty="0">
                <a:solidFill>
                  <a:schemeClr val="tx2"/>
                </a:solidFill>
                <a:latin typeface="宋体" panose="02010600030101010101" pitchFamily="2" charset="-122"/>
              </a:rPr>
              <a:t>，</a:t>
            </a:r>
            <a:r>
              <a:rPr lang="zh-CN" altLang="en-US" sz="2400" b="1" dirty="0">
                <a:solidFill>
                  <a:schemeClr val="tx2"/>
                </a:solidFill>
                <a:latin typeface="宋体" panose="02010600030101010101" pitchFamily="2" charset="-122"/>
              </a:rPr>
              <a:t>外部中断</a:t>
            </a:r>
            <a:r>
              <a:rPr lang="en-US" altLang="zh-CN" sz="2400" b="1" dirty="0">
                <a:solidFill>
                  <a:schemeClr val="tx2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chemeClr val="tx2"/>
                </a:solidFill>
                <a:latin typeface="宋体" panose="02010600030101010101" pitchFamily="2" charset="-122"/>
              </a:rPr>
              <a:t>有中断请求。当</a:t>
            </a:r>
            <a:r>
              <a:rPr lang="en-US" altLang="zh-CN" sz="2400" b="1" dirty="0">
                <a:solidFill>
                  <a:schemeClr val="tx2"/>
                </a:solidFill>
                <a:latin typeface="宋体" panose="02010600030101010101" pitchFamily="2" charset="-122"/>
              </a:rPr>
              <a:t>CPU</a:t>
            </a:r>
            <a:r>
              <a:rPr lang="zh-CN" altLang="en-US" sz="2400" b="1" dirty="0">
                <a:solidFill>
                  <a:schemeClr val="tx2"/>
                </a:solidFill>
                <a:latin typeface="宋体" panose="02010600030101010101" pitchFamily="2" charset="-122"/>
              </a:rPr>
              <a:t>响应该中断，转向中断服务程序时，由硬件清“0”</a:t>
            </a:r>
            <a:r>
              <a:rPr lang="en-US" altLang="zh-CN" sz="2400" b="1" dirty="0">
                <a:solidFill>
                  <a:schemeClr val="tx2"/>
                </a:solidFill>
                <a:latin typeface="宋体" panose="02010600030101010101" pitchFamily="2" charset="-122"/>
              </a:rPr>
              <a:t>IE1。</a:t>
            </a:r>
            <a:r>
              <a:rPr lang="zh-CN" altLang="en-US" sz="2400" b="1" dirty="0">
                <a:solidFill>
                  <a:schemeClr val="tx2"/>
                </a:solidFill>
                <a:latin typeface="宋体" panose="02010600030101010101" pitchFamily="2" charset="-122"/>
              </a:rPr>
              <a:t>  </a:t>
            </a: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  （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4</a:t>
            </a: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）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IE0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—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外部中断请求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0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的中断请求标志位。</a:t>
            </a:r>
            <a:endParaRPr lang="zh-CN" altLang="en-US" sz="2400" b="1" dirty="0" smtClean="0">
              <a:solidFill>
                <a:schemeClr val="hlink"/>
              </a:solidFill>
              <a:latin typeface="+mn-ea"/>
            </a:endParaRP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  （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5</a:t>
            </a: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）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IT1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—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选择外中断请求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1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为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跳沿触发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方式还是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电平触发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方式：</a:t>
            </a: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>
                <a:solidFill>
                  <a:srgbClr val="FF0066"/>
                </a:solidFill>
                <a:latin typeface="+mn-ea"/>
              </a:rPr>
              <a:t> </a:t>
            </a:r>
            <a:r>
              <a:rPr lang="en-US" altLang="zh-CN" sz="2400" b="1" dirty="0" smtClean="0">
                <a:solidFill>
                  <a:srgbClr val="FF0066"/>
                </a:solidFill>
                <a:latin typeface="+mn-ea"/>
              </a:rPr>
              <a:t>     IT1=0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，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为</a:t>
            </a: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电平触发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方式。</a:t>
            </a: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>
                <a:solidFill>
                  <a:srgbClr val="FF0066"/>
                </a:solidFill>
                <a:latin typeface="+mn-ea"/>
              </a:rPr>
              <a:t> </a:t>
            </a:r>
            <a:r>
              <a:rPr lang="en-US" altLang="zh-CN" sz="2400" b="1" dirty="0" smtClean="0">
                <a:solidFill>
                  <a:srgbClr val="FF0066"/>
                </a:solidFill>
                <a:latin typeface="+mn-ea"/>
              </a:rPr>
              <a:t>     IT1=1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，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为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跳沿</a:t>
            </a: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触发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方式。可由软件置“1”或清“0”。</a:t>
            </a:r>
            <a:endParaRPr lang="en-US" altLang="zh-CN" sz="2400" b="1" dirty="0" smtClean="0">
              <a:solidFill>
                <a:schemeClr val="tx2"/>
              </a:solidFill>
              <a:latin typeface="+mn-ea"/>
            </a:endParaRP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  （6）IT0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—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外部中断请求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0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为跳沿触发方式还是电平触发方式，意义与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IT1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类似。</a:t>
            </a:r>
            <a:endParaRPr lang="en-US" altLang="zh-CN" sz="2400" b="1" dirty="0" smtClean="0">
              <a:solidFill>
                <a:schemeClr val="tx2"/>
              </a:solidFill>
              <a:latin typeface="+mn-ea"/>
            </a:endParaRP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    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注意：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TR1</a:t>
            </a: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、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TR0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 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2个位</a:t>
            </a: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与中断无关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。仅与定时器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/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计数器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T1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和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T0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有关，将在第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6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章定时器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/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计数器中介绍。</a:t>
            </a: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    当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AT89C51</a:t>
            </a:r>
            <a:r>
              <a:rPr lang="zh-CN" altLang="en-US" sz="2400" b="1" dirty="0" smtClean="0">
                <a:solidFill>
                  <a:srgbClr val="FF0066"/>
                </a:solidFill>
                <a:latin typeface="+mn-ea"/>
              </a:rPr>
              <a:t>复位后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，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TCON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被清0，则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CPU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关中断，</a:t>
            </a:r>
            <a:r>
              <a:rPr lang="zh-CN" altLang="en-US" sz="2400" b="1" dirty="0" smtClean="0">
                <a:solidFill>
                  <a:srgbClr val="FF0066"/>
                </a:solidFill>
                <a:latin typeface="+mn-ea"/>
              </a:rPr>
              <a:t>所有中断请求被禁止。</a:t>
            </a: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endParaRPr lang="zh-CN" altLang="en-US" sz="2400" b="1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218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B122C9-D2C8-45E6-82B7-922C8103BA17}" type="slidenum">
              <a:rPr lang="zh-CN" altLang="en-US" sz="100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zh-CN" sz="1000"/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15888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8C32AF4-EAF8-4976-88EA-07432DC858FD}" type="slidenum">
              <a:rPr lang="en-US" altLang="zh-CN" smtClean="0"/>
              <a:t>7</a:t>
            </a:fld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fontAlgn="b" hangingPunct="1">
              <a:defRPr/>
            </a:pPr>
            <a:r>
              <a:rPr lang="en-US" altLang="zh-CN" dirty="0">
                <a:solidFill>
                  <a:srgbClr val="9900FF"/>
                </a:solidFill>
                <a:latin typeface="宋体"/>
                <a:cs typeface="+mn-cs"/>
              </a:rPr>
              <a:t>2. SCON</a:t>
            </a:r>
            <a:r>
              <a:rPr lang="zh-CN" altLang="en-US" dirty="0" smtClean="0">
                <a:solidFill>
                  <a:srgbClr val="9900FF"/>
                </a:solidFill>
                <a:latin typeface="宋体"/>
                <a:cs typeface="+mn-cs"/>
              </a:rPr>
              <a:t>寄存器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    SCON</a:t>
            </a:r>
            <a:r>
              <a:rPr lang="zh-CN" altLang="en-US" sz="2400" b="1" dirty="0" smtClean="0">
                <a:latin typeface="+mn-ea"/>
              </a:rPr>
              <a:t>为串行口控制寄存器，字节地址为98</a:t>
            </a:r>
            <a:r>
              <a:rPr lang="en-US" altLang="zh-CN" sz="2400" b="1" dirty="0" smtClean="0">
                <a:latin typeface="+mn-ea"/>
              </a:rPr>
              <a:t>H</a:t>
            </a:r>
            <a:r>
              <a:rPr lang="zh-CN" altLang="en-US" sz="2400" b="1" dirty="0" smtClean="0">
                <a:latin typeface="+mn-ea"/>
              </a:rPr>
              <a:t>。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串行口的</a:t>
            </a:r>
            <a:r>
              <a:rPr lang="zh-CN" altLang="en-US" sz="2400" b="1" dirty="0" smtClean="0">
                <a:solidFill>
                  <a:srgbClr val="FF0066"/>
                </a:solidFill>
                <a:latin typeface="+mn-ea"/>
              </a:rPr>
              <a:t>发送中断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和</a:t>
            </a:r>
            <a:r>
              <a:rPr lang="zh-CN" altLang="en-US" sz="2400" b="1" dirty="0" smtClean="0">
                <a:solidFill>
                  <a:srgbClr val="FF0066"/>
                </a:solidFill>
                <a:latin typeface="+mn-ea"/>
              </a:rPr>
              <a:t>接收中断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的中断请求标志</a:t>
            </a:r>
            <a:r>
              <a:rPr lang="en-US" altLang="zh-CN" sz="2400" b="1" dirty="0" smtClean="0">
                <a:latin typeface="+mn-ea"/>
              </a:rPr>
              <a:t>TI</a:t>
            </a:r>
            <a:r>
              <a:rPr lang="zh-CN" altLang="en-US" sz="2400" b="1" dirty="0" smtClean="0">
                <a:latin typeface="+mn-ea"/>
              </a:rPr>
              <a:t>和</a:t>
            </a:r>
            <a:r>
              <a:rPr lang="en-US" altLang="zh-CN" sz="2400" b="1" dirty="0" smtClean="0">
                <a:latin typeface="+mn-ea"/>
              </a:rPr>
              <a:t>RI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，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格式如</a:t>
            </a:r>
            <a:r>
              <a:rPr lang="zh-CN" altLang="en-US" sz="2400" b="1" dirty="0" smtClean="0">
                <a:latin typeface="+mn-ea"/>
              </a:rPr>
              <a:t>图</a:t>
            </a:r>
            <a:r>
              <a:rPr lang="en-US" altLang="zh-CN" sz="2400" b="1" dirty="0" smtClean="0">
                <a:latin typeface="+mn-ea"/>
              </a:rPr>
              <a:t>5-5</a:t>
            </a:r>
            <a:r>
              <a:rPr lang="zh-CN" altLang="en-US" sz="2400" b="1" dirty="0" smtClean="0">
                <a:latin typeface="+mn-ea"/>
              </a:rPr>
              <a:t>所示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。</a:t>
            </a:r>
            <a:endParaRPr lang="en-US" altLang="zh-CN" sz="2400" b="1" dirty="0" smtClean="0">
              <a:solidFill>
                <a:schemeClr val="tx2"/>
              </a:solidFill>
              <a:latin typeface="+mn-ea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各标志位的功能：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chemeClr val="hlink"/>
                </a:solidFill>
                <a:latin typeface="+mn-ea"/>
              </a:rPr>
              <a:t> </a:t>
            </a: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（1）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TI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—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发送中断请求标志位。串口每发送完一帧串行数据后，硬件自动置“1”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TI。</a:t>
            </a:r>
            <a:r>
              <a:rPr lang="zh-CN" altLang="en-US" sz="2400" b="1" dirty="0" smtClean="0">
                <a:solidFill>
                  <a:srgbClr val="FF0066"/>
                </a:solidFill>
                <a:latin typeface="+mn-ea"/>
              </a:rPr>
              <a:t>必须在中断服务程序中用</a:t>
            </a:r>
            <a:r>
              <a:rPr lang="zh-CN" altLang="en-US" sz="2400" b="1" dirty="0" smtClean="0">
                <a:latin typeface="+mn-ea"/>
              </a:rPr>
              <a:t>软件</a:t>
            </a:r>
            <a:r>
              <a:rPr lang="zh-CN" altLang="en-US" sz="2400" b="1" dirty="0" smtClean="0">
                <a:solidFill>
                  <a:srgbClr val="FF0066"/>
                </a:solidFill>
                <a:latin typeface="+mn-ea"/>
              </a:rPr>
              <a:t>对</a:t>
            </a:r>
            <a:r>
              <a:rPr lang="en-US" altLang="zh-CN" sz="2400" b="1" dirty="0" smtClean="0">
                <a:solidFill>
                  <a:srgbClr val="FF0066"/>
                </a:solidFill>
                <a:latin typeface="+mn-ea"/>
              </a:rPr>
              <a:t>TI</a:t>
            </a:r>
            <a:r>
              <a:rPr lang="zh-CN" altLang="en-US" sz="2400" b="1" dirty="0" smtClean="0">
                <a:solidFill>
                  <a:srgbClr val="FF0066"/>
                </a:solidFill>
                <a:latin typeface="+mn-ea"/>
              </a:rPr>
              <a:t>标志清“0”。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 （2）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RI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—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接收中断请求标志位。串口接收完一个数据帧，硬件自动置“1”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RI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标志。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必须在中断服务程序中用软件对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RI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标志清“0”。</a:t>
            </a: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endParaRPr lang="en-US" altLang="zh-CN" sz="2400" b="1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242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06F3883-0D89-40C9-9F1C-D35BCC3BB439}" type="slidenum">
              <a:rPr lang="zh-CN" altLang="en-US" sz="100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zh-CN" sz="1000"/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15888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图片 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509120"/>
            <a:ext cx="7777163" cy="189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F7550F59-8B9F-426B-A9BD-447CFE7A990E}" type="slidenum">
              <a:rPr lang="en-US" altLang="zh-CN" smtClean="0"/>
              <a:t>8</a:t>
            </a:fld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8"/>
          <p:cNvSpPr>
            <a:spLocks noGrp="1" noChangeArrowheads="1"/>
          </p:cNvSpPr>
          <p:nvPr>
            <p:ph type="title"/>
          </p:nvPr>
        </p:nvSpPr>
        <p:spPr>
          <a:xfrm>
            <a:off x="685800" y="188640"/>
            <a:ext cx="7673975" cy="864096"/>
          </a:xfrm>
        </p:spPr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zh-CN" altLang="en-US" sz="3200" b="1" dirty="0" smtClean="0">
                <a:solidFill>
                  <a:srgbClr val="990000"/>
                </a:solidFill>
                <a:latin typeface="+mn-ea"/>
                <a:ea typeface="+mn-ea"/>
              </a:rPr>
              <a:t>5.</a:t>
            </a:r>
            <a:r>
              <a:rPr lang="en-US" altLang="zh-CN" sz="3200" b="1" dirty="0" smtClean="0">
                <a:solidFill>
                  <a:srgbClr val="990000"/>
                </a:solidFill>
                <a:latin typeface="+mn-ea"/>
                <a:ea typeface="+mn-ea"/>
              </a:rPr>
              <a:t>3  </a:t>
            </a:r>
            <a:r>
              <a:rPr lang="zh-CN" altLang="en-US" sz="3200" b="1" dirty="0" smtClean="0">
                <a:solidFill>
                  <a:srgbClr val="990000"/>
                </a:solidFill>
                <a:latin typeface="+mn-ea"/>
                <a:ea typeface="+mn-ea"/>
              </a:rPr>
              <a:t>中断控制 </a:t>
            </a:r>
            <a:r>
              <a:rPr lang="zh-CN" altLang="en-US" sz="3600" b="1" dirty="0" smtClean="0">
                <a:solidFill>
                  <a:srgbClr val="990000"/>
                </a:solidFill>
                <a:latin typeface="+mn-ea"/>
                <a:ea typeface="+mn-ea"/>
              </a:rPr>
              <a:t/>
            </a:r>
            <a:br>
              <a:rPr lang="zh-CN" altLang="en-US" sz="3600" b="1" dirty="0" smtClean="0">
                <a:solidFill>
                  <a:srgbClr val="990000"/>
                </a:solidFill>
                <a:latin typeface="+mn-ea"/>
                <a:ea typeface="+mn-ea"/>
              </a:rPr>
            </a:br>
            <a:r>
              <a:rPr lang="zh-CN" altLang="en-US" b="1" dirty="0" smtClean="0">
                <a:solidFill>
                  <a:srgbClr val="990000"/>
                </a:solidFill>
                <a:latin typeface="+mn-ea"/>
                <a:ea typeface="+mn-ea"/>
              </a:rPr>
              <a:t>5.</a:t>
            </a:r>
            <a:r>
              <a:rPr lang="en-US" altLang="zh-CN" b="1" dirty="0" smtClean="0">
                <a:solidFill>
                  <a:srgbClr val="990000"/>
                </a:solidFill>
                <a:latin typeface="+mn-ea"/>
                <a:ea typeface="+mn-ea"/>
              </a:rPr>
              <a:t>3.1 </a:t>
            </a:r>
            <a:r>
              <a:rPr lang="zh-CN" altLang="en-US" b="1" dirty="0" smtClean="0">
                <a:solidFill>
                  <a:srgbClr val="990000"/>
                </a:solidFill>
                <a:latin typeface="+mn-ea"/>
                <a:ea typeface="+mn-ea"/>
              </a:rPr>
              <a:t>中断允许寄存器</a:t>
            </a:r>
            <a:r>
              <a:rPr lang="en-US" altLang="zh-CN" b="1" dirty="0" smtClean="0">
                <a:solidFill>
                  <a:srgbClr val="990000"/>
                </a:solidFill>
                <a:latin typeface="+mn-ea"/>
                <a:ea typeface="+mn-ea"/>
              </a:rPr>
              <a:t>IE </a:t>
            </a:r>
            <a:endParaRPr lang="zh-CN" altLang="en-US" b="1" dirty="0" smtClean="0">
              <a:solidFill>
                <a:srgbClr val="990000"/>
              </a:solidFill>
              <a:latin typeface="+mn-ea"/>
              <a:ea typeface="+mn-ea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    CPU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对中断源的开放或屏蔽，由片内的</a:t>
            </a: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中断允许寄存器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IE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控制。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字节地址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A8H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，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可位寻址。格式如</a:t>
            </a:r>
            <a:r>
              <a:rPr lang="zh-CN" altLang="en-US" sz="2400" b="1" dirty="0" smtClean="0">
                <a:latin typeface="+mn-ea"/>
              </a:rPr>
              <a:t>图</a:t>
            </a:r>
            <a:r>
              <a:rPr lang="en-US" altLang="zh-CN" sz="2400" b="1" dirty="0" smtClean="0">
                <a:latin typeface="+mn-ea"/>
              </a:rPr>
              <a:t>5-6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。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FF0066"/>
                </a:solidFill>
                <a:latin typeface="+mn-ea"/>
              </a:rPr>
              <a:t>    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IE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对中断的开放和关闭为</a:t>
            </a:r>
            <a:r>
              <a:rPr lang="zh-CN" altLang="en-US" sz="2400" b="1" dirty="0" smtClean="0">
                <a:latin typeface="+mn-ea"/>
              </a:rPr>
              <a:t>两级控制，总的开关中断控制位</a:t>
            </a:r>
            <a:r>
              <a:rPr lang="en-US" altLang="zh-CN" sz="2400" b="1" dirty="0" smtClean="0">
                <a:latin typeface="+mn-ea"/>
              </a:rPr>
              <a:t>EA（IE.7</a:t>
            </a:r>
            <a:r>
              <a:rPr lang="zh-CN" altLang="en-US" sz="2400" b="1" dirty="0" smtClean="0">
                <a:latin typeface="+mn-ea"/>
              </a:rPr>
              <a:t>位）: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chemeClr val="hlink"/>
                </a:solidFill>
                <a:latin typeface="+mn-ea"/>
              </a:rPr>
              <a:t>  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EA=0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，所有中断请求被屏蔽。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chemeClr val="hlink"/>
                </a:solidFill>
                <a:latin typeface="+mn-ea"/>
              </a:rPr>
              <a:t>  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</a:rPr>
              <a:t>EA=1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，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CPU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开放中断，但五个中断源的中断请求是否允许，还要由</a:t>
            </a:r>
            <a:r>
              <a:rPr lang="en-US" altLang="zh-CN" sz="2400" b="1" dirty="0" smtClean="0">
                <a:solidFill>
                  <a:schemeClr val="tx2"/>
                </a:solidFill>
                <a:latin typeface="+mn-ea"/>
              </a:rPr>
              <a:t>IE</a:t>
            </a: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中的5个中断请求允许控制位决定。</a:t>
            </a:r>
            <a:endParaRPr lang="en-US" altLang="zh-CN" sz="2400" b="1" dirty="0" smtClean="0">
              <a:solidFill>
                <a:schemeClr val="tx2"/>
              </a:solidFill>
              <a:latin typeface="+mn-ea"/>
            </a:endParaRPr>
          </a:p>
          <a:p>
            <a:pPr marL="0" indent="0" eaLnBrk="1" fontAlgn="b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FF0066"/>
                </a:solidFill>
                <a:latin typeface="+mn-ea"/>
              </a:rPr>
              <a:t>    </a:t>
            </a:r>
            <a:r>
              <a:rPr lang="en-US" altLang="zh-CN" sz="2400" b="1" dirty="0" smtClean="0">
                <a:latin typeface="+mn-ea"/>
              </a:rPr>
              <a:t>IE</a:t>
            </a:r>
            <a:r>
              <a:rPr lang="zh-CN" altLang="en-US" sz="2400" b="1" dirty="0" smtClean="0">
                <a:latin typeface="+mn-ea"/>
              </a:rPr>
              <a:t>中各位的功能如下：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endParaRPr lang="zh-CN" altLang="en-US" sz="2400" b="1" dirty="0" smtClean="0">
              <a:latin typeface="+mn-ea"/>
            </a:endParaRPr>
          </a:p>
        </p:txBody>
      </p:sp>
      <p:sp>
        <p:nvSpPr>
          <p:cNvPr id="1126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AA38B07-D022-4553-A1B3-AD50F78560D9}" type="slidenum">
              <a:rPr lang="zh-CN" altLang="en-US" sz="100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zh-CN" sz="1000"/>
          </a:p>
        </p:txBody>
      </p:sp>
      <p:pic>
        <p:nvPicPr>
          <p:cNvPr id="1126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15888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图片 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229100"/>
            <a:ext cx="8147050" cy="208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5129A9F-4CD8-408E-A374-2DF8C19256D4}" type="slidenum">
              <a:rPr lang="en-US" altLang="zh-CN" smtClean="0"/>
              <a:t>9</a:t>
            </a:fld>
            <a:endParaRPr lang="en-US" altLang="zh-C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演示文稿4">
  <a:themeElements>
    <a:clrScheme name="演示文稿4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演示文稿4">
      <a:majorFont>
        <a:latin typeface="黑体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演示文稿4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4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Watermark</Template>
  <TotalTime>4979</TotalTime>
  <Words>2600</Words>
  <Application>Microsoft Office PowerPoint</Application>
  <PresentationFormat>全屏显示(4:3)</PresentationFormat>
  <Paragraphs>259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黑体</vt:lpstr>
      <vt:lpstr>宋体</vt:lpstr>
      <vt:lpstr>Arial</vt:lpstr>
      <vt:lpstr>Arial Black</vt:lpstr>
      <vt:lpstr>Cambria Math</vt:lpstr>
      <vt:lpstr>Helvetica</vt:lpstr>
      <vt:lpstr>Times New Roman</vt:lpstr>
      <vt:lpstr>Wingdings</vt:lpstr>
      <vt:lpstr>演示文稿4</vt:lpstr>
      <vt:lpstr>  第5章 单片机的中断系统</vt:lpstr>
      <vt:lpstr>PowerPoint 演示文稿</vt:lpstr>
      <vt:lpstr>5.2 AT89C51单片机中断系统的结构</vt:lpstr>
      <vt:lpstr>图5-2 中断逻辑控制图</vt:lpstr>
      <vt:lpstr>PowerPoint 演示文稿</vt:lpstr>
      <vt:lpstr>5.2.2 中断请求标志寄存器</vt:lpstr>
      <vt:lpstr>PowerPoint 演示文稿</vt:lpstr>
      <vt:lpstr>2. SCON寄存器</vt:lpstr>
      <vt:lpstr>5.3  中断控制  5.3.1 中断允许寄存器IE </vt:lpstr>
      <vt:lpstr>PowerPoint 演示文稿</vt:lpstr>
      <vt:lpstr>PowerPoint 演示文稿</vt:lpstr>
      <vt:lpstr>5.3.2 中断优先级寄存器IP</vt:lpstr>
      <vt:lpstr>PowerPoint 演示文稿</vt:lpstr>
      <vt:lpstr>PowerPoint 演示文稿</vt:lpstr>
      <vt:lpstr>PowerPoint 演示文稿</vt:lpstr>
      <vt:lpstr>5.3.3  响应中断请求的条件</vt:lpstr>
      <vt:lpstr>5.3.4 外部中断的触发方式选择</vt:lpstr>
      <vt:lpstr>5.3.5  中断请求的撤消</vt:lpstr>
      <vt:lpstr>5.4  中断系统初始化及中断服务程序的设计</vt:lpstr>
      <vt:lpstr>3．MCS-51单片机响应中断后，中断的一般处理过程:</vt:lpstr>
      <vt:lpstr>PowerPoint 演示文稿</vt:lpstr>
      <vt:lpstr>PowerPoint 演示文稿</vt:lpstr>
      <vt:lpstr>PowerPoint 演示文稿</vt:lpstr>
      <vt:lpstr>4  中断服务函数</vt:lpstr>
      <vt:lpstr>PowerPoint 演示文稿</vt:lpstr>
      <vt:lpstr>编写AT89S51单片机中断程序时，应遵循以下规则：</vt:lpstr>
      <vt:lpstr>5.中断系统应用举例</vt:lpstr>
      <vt:lpstr>图5-10利用中断控制8只LED交替闪烁1次的电路</vt:lpstr>
      <vt:lpstr>参考程序如下：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OurEDA</dc:creator>
  <cp:lastModifiedBy>OurEDA</cp:lastModifiedBy>
  <cp:revision>343</cp:revision>
  <dcterms:created xsi:type="dcterms:W3CDTF">1601-01-01T00:00:00Z</dcterms:created>
  <dcterms:modified xsi:type="dcterms:W3CDTF">2020-06-05T06:45:41Z</dcterms:modified>
</cp:coreProperties>
</file>